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71" r:id="rId2"/>
    <p:sldId id="272" r:id="rId3"/>
    <p:sldId id="287" r:id="rId4"/>
    <p:sldId id="286" r:id="rId5"/>
    <p:sldId id="293" r:id="rId6"/>
    <p:sldId id="294" r:id="rId7"/>
    <p:sldId id="295" r:id="rId8"/>
    <p:sldId id="298" r:id="rId9"/>
    <p:sldId id="306" r:id="rId10"/>
    <p:sldId id="296" r:id="rId11"/>
    <p:sldId id="297" r:id="rId12"/>
    <p:sldId id="299" r:id="rId13"/>
    <p:sldId id="307" r:id="rId14"/>
    <p:sldId id="288" r:id="rId15"/>
    <p:sldId id="302" r:id="rId16"/>
    <p:sldId id="304" r:id="rId17"/>
    <p:sldId id="305" r:id="rId18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917"/>
    <a:srgbClr val="0000CC"/>
    <a:srgbClr val="FF9900"/>
    <a:srgbClr val="66FF66"/>
    <a:srgbClr val="9C03F1"/>
    <a:srgbClr val="E8FE7A"/>
    <a:srgbClr val="DCFE34"/>
    <a:srgbClr val="FF4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BE1E2-F0B7-4E26-B730-7AFF79D6952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8954C8A-E4CA-4DB7-BFDE-0585811BA33A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Será evaluado…</a:t>
          </a:r>
          <a:endParaRPr lang="es-ES" sz="2800" dirty="0">
            <a:solidFill>
              <a:schemeClr val="bg1"/>
            </a:solidFill>
          </a:endParaRPr>
        </a:p>
      </dgm:t>
    </dgm:pt>
    <dgm:pt modelId="{7C132BBA-847E-4F06-886D-77DBDC51D7EC}" type="parTrans" cxnId="{AB825A5D-C2B5-4DF0-A791-11AB10384D70}">
      <dgm:prSet/>
      <dgm:spPr/>
      <dgm:t>
        <a:bodyPr/>
        <a:lstStyle/>
        <a:p>
          <a:endParaRPr lang="es-ES"/>
        </a:p>
      </dgm:t>
    </dgm:pt>
    <dgm:pt modelId="{5F260728-90F3-4BA2-B2E8-4E5B9E9CAC7B}" type="sibTrans" cxnId="{AB825A5D-C2B5-4DF0-A791-11AB10384D70}">
      <dgm:prSet/>
      <dgm:spPr/>
      <dgm:t>
        <a:bodyPr/>
        <a:lstStyle/>
        <a:p>
          <a:endParaRPr lang="es-ES"/>
        </a:p>
      </dgm:t>
    </dgm:pt>
    <dgm:pt modelId="{2AD96AB2-1513-43DA-8086-CF432CBEF4B9}">
      <dgm:prSet phldrT="[Texto]" custT="1"/>
      <dgm:spPr/>
      <dgm:t>
        <a:bodyPr/>
        <a:lstStyle/>
        <a:p>
          <a:pPr algn="just"/>
          <a:r>
            <a:rPr lang="es-ES" sz="2400" dirty="0" smtClean="0"/>
            <a:t>El personal permanente, del nivel 7 al 15, con una antigüedad mínima de tres meses en el puesto a ser evaluado.</a:t>
          </a:r>
          <a:endParaRPr lang="es-ES" sz="2400" dirty="0"/>
        </a:p>
      </dgm:t>
    </dgm:pt>
    <dgm:pt modelId="{BF6F62F5-F383-4B22-9C37-75A960D5BBB9}" type="parTrans" cxnId="{23F419F3-B6AB-40CB-8453-5348A1151E9D}">
      <dgm:prSet/>
      <dgm:spPr/>
      <dgm:t>
        <a:bodyPr/>
        <a:lstStyle/>
        <a:p>
          <a:endParaRPr lang="es-ES"/>
        </a:p>
      </dgm:t>
    </dgm:pt>
    <dgm:pt modelId="{C7AD23C1-533A-4F7E-86CF-7441F087CC4A}" type="sibTrans" cxnId="{23F419F3-B6AB-40CB-8453-5348A1151E9D}">
      <dgm:prSet/>
      <dgm:spPr/>
      <dgm:t>
        <a:bodyPr/>
        <a:lstStyle/>
        <a:p>
          <a:endParaRPr lang="es-ES"/>
        </a:p>
      </dgm:t>
    </dgm:pt>
    <dgm:pt modelId="{91298DC1-0A64-4F0E-AD35-34D2F41566C3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Está a cargo del proceso de evaluación…</a:t>
          </a:r>
          <a:endParaRPr lang="es-ES" sz="2800" dirty="0">
            <a:solidFill>
              <a:schemeClr val="bg1"/>
            </a:solidFill>
          </a:endParaRPr>
        </a:p>
      </dgm:t>
    </dgm:pt>
    <dgm:pt modelId="{3275A077-FFB5-4B62-8090-F8D9EC0535B8}" type="parTrans" cxnId="{5F7F2076-24AF-4FA6-9A2F-5BB84F24AE42}">
      <dgm:prSet/>
      <dgm:spPr/>
      <dgm:t>
        <a:bodyPr/>
        <a:lstStyle/>
        <a:p>
          <a:endParaRPr lang="es-ES"/>
        </a:p>
      </dgm:t>
    </dgm:pt>
    <dgm:pt modelId="{D645A5E3-BA78-4F5F-80E1-4B03A6EE3FB3}" type="sibTrans" cxnId="{5F7F2076-24AF-4FA6-9A2F-5BB84F24AE42}">
      <dgm:prSet/>
      <dgm:spPr/>
      <dgm:t>
        <a:bodyPr/>
        <a:lstStyle/>
        <a:p>
          <a:endParaRPr lang="es-ES"/>
        </a:p>
      </dgm:t>
    </dgm:pt>
    <dgm:pt modelId="{A4EB5416-1229-42BA-8781-C192F72AC848}">
      <dgm:prSet phldrT="[Texto]" custT="1"/>
      <dgm:spPr/>
      <dgm:t>
        <a:bodyPr/>
        <a:lstStyle/>
        <a:p>
          <a:pPr algn="just"/>
          <a:r>
            <a:rPr lang="es-ES" sz="2400" dirty="0" smtClean="0"/>
            <a:t>El jefe inmediato superior</a:t>
          </a:r>
          <a:r>
            <a:rPr lang="es-ES" sz="2400" smtClean="0"/>
            <a:t>, designado </a:t>
          </a:r>
          <a:r>
            <a:rPr lang="es-ES" sz="2400" dirty="0" smtClean="0"/>
            <a:t>mediante memorándum como vocal evaluador.</a:t>
          </a:r>
          <a:endParaRPr lang="es-ES" sz="2400" dirty="0"/>
        </a:p>
      </dgm:t>
    </dgm:pt>
    <dgm:pt modelId="{1A73E4CD-1F2F-47C0-9990-782FEC979772}" type="parTrans" cxnId="{D99F8BC2-3617-478B-8361-A26FE287B816}">
      <dgm:prSet/>
      <dgm:spPr/>
      <dgm:t>
        <a:bodyPr/>
        <a:lstStyle/>
        <a:p>
          <a:endParaRPr lang="es-ES"/>
        </a:p>
      </dgm:t>
    </dgm:pt>
    <dgm:pt modelId="{6B58E5EB-08D4-4B5C-B4A9-5D863AD1B8DF}" type="sibTrans" cxnId="{D99F8BC2-3617-478B-8361-A26FE287B816}">
      <dgm:prSet/>
      <dgm:spPr/>
      <dgm:t>
        <a:bodyPr/>
        <a:lstStyle/>
        <a:p>
          <a:endParaRPr lang="es-ES"/>
        </a:p>
      </dgm:t>
    </dgm:pt>
    <dgm:pt modelId="{85CB19AA-3305-4050-BCBA-360330BC9032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ES" sz="2800" dirty="0" smtClean="0">
              <a:solidFill>
                <a:schemeClr val="bg1"/>
              </a:solidFill>
            </a:rPr>
            <a:t>La metodología aplicada será…</a:t>
          </a:r>
          <a:endParaRPr lang="es-ES" sz="2800" dirty="0">
            <a:solidFill>
              <a:schemeClr val="bg1"/>
            </a:solidFill>
          </a:endParaRPr>
        </a:p>
      </dgm:t>
    </dgm:pt>
    <dgm:pt modelId="{74D2A4BD-89A5-4099-9A97-15A5C156CED7}" type="parTrans" cxnId="{19123483-27C4-4823-BA37-946FE0A2E25C}">
      <dgm:prSet/>
      <dgm:spPr/>
      <dgm:t>
        <a:bodyPr/>
        <a:lstStyle/>
        <a:p>
          <a:endParaRPr lang="es-ES"/>
        </a:p>
      </dgm:t>
    </dgm:pt>
    <dgm:pt modelId="{A26DAB0B-CA8E-4FF8-8B58-097C852ABB10}" type="sibTrans" cxnId="{19123483-27C4-4823-BA37-946FE0A2E25C}">
      <dgm:prSet/>
      <dgm:spPr/>
      <dgm:t>
        <a:bodyPr/>
        <a:lstStyle/>
        <a:p>
          <a:endParaRPr lang="es-ES"/>
        </a:p>
      </dgm:t>
    </dgm:pt>
    <dgm:pt modelId="{8863C5D9-1442-4E1B-B3E6-3C9A2455CFD5}">
      <dgm:prSet phldrT="[Texto]" custT="1"/>
      <dgm:spPr/>
      <dgm:t>
        <a:bodyPr/>
        <a:lstStyle/>
        <a:p>
          <a:pPr algn="just"/>
          <a:r>
            <a:rPr lang="es-ES" sz="2400" dirty="0" smtClean="0"/>
            <a:t>Cumplimiento del POAI se califica sobre el 70%</a:t>
          </a:r>
          <a:endParaRPr lang="es-ES" sz="2400" dirty="0"/>
        </a:p>
      </dgm:t>
    </dgm:pt>
    <dgm:pt modelId="{9203135C-91E9-423C-A314-43C26EF6A8DF}" type="parTrans" cxnId="{3A77B76F-FE3E-4F23-BDBC-960DB8985322}">
      <dgm:prSet/>
      <dgm:spPr/>
      <dgm:t>
        <a:bodyPr/>
        <a:lstStyle/>
        <a:p>
          <a:endParaRPr lang="es-ES"/>
        </a:p>
      </dgm:t>
    </dgm:pt>
    <dgm:pt modelId="{2DB25C05-2E78-474C-A388-54AB6C7C1EE1}" type="sibTrans" cxnId="{3A77B76F-FE3E-4F23-BDBC-960DB8985322}">
      <dgm:prSet/>
      <dgm:spPr/>
      <dgm:t>
        <a:bodyPr/>
        <a:lstStyle/>
        <a:p>
          <a:endParaRPr lang="es-ES"/>
        </a:p>
      </dgm:t>
    </dgm:pt>
    <dgm:pt modelId="{D8B4C4A6-4D9E-4354-B8E5-3CDDED6AD278}">
      <dgm:prSet phldrT="[Texto]" custT="1"/>
      <dgm:spPr/>
      <dgm:t>
        <a:bodyPr/>
        <a:lstStyle/>
        <a:p>
          <a:pPr algn="just"/>
          <a:r>
            <a:rPr lang="es-ES" sz="2400" dirty="0" smtClean="0"/>
            <a:t>La aplicación del formulario 19, dará el 30% </a:t>
          </a:r>
          <a:endParaRPr lang="es-ES" sz="2400" dirty="0"/>
        </a:p>
      </dgm:t>
    </dgm:pt>
    <dgm:pt modelId="{BE2945BC-0196-47D4-AEC4-71C4F88A8B28}" type="parTrans" cxnId="{FAFDC642-E270-461A-A4F5-C54F0704DADC}">
      <dgm:prSet/>
      <dgm:spPr/>
      <dgm:t>
        <a:bodyPr/>
        <a:lstStyle/>
        <a:p>
          <a:endParaRPr lang="es-ES"/>
        </a:p>
      </dgm:t>
    </dgm:pt>
    <dgm:pt modelId="{C4410719-D5CB-4634-850D-A28EF4442A3A}" type="sibTrans" cxnId="{FAFDC642-E270-461A-A4F5-C54F0704DADC}">
      <dgm:prSet/>
      <dgm:spPr/>
      <dgm:t>
        <a:bodyPr/>
        <a:lstStyle/>
        <a:p>
          <a:endParaRPr lang="es-ES"/>
        </a:p>
      </dgm:t>
    </dgm:pt>
    <dgm:pt modelId="{327C715D-4943-4B82-ABFD-91CBC76531F3}" type="pres">
      <dgm:prSet presAssocID="{399BE1E2-F0B7-4E26-B730-7AFF79D6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AA8AE6A-14B1-4CA3-94D7-40145BB3E22E}" type="pres">
      <dgm:prSet presAssocID="{A8954C8A-E4CA-4DB7-BFDE-0585811BA33A}" presName="parentText" presStyleLbl="node1" presStyleIdx="0" presStyleCnt="3" custScaleY="92789" custLinFactNeighborX="-31867" custLinFactNeighborY="268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872E3D-4017-45B9-AA9C-1B1A0F07F05D}" type="pres">
      <dgm:prSet presAssocID="{A8954C8A-E4CA-4DB7-BFDE-0585811BA33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EE2E7A8-2AC3-48D4-BEFA-8887F0F9BA11}" type="pres">
      <dgm:prSet presAssocID="{91298DC1-0A64-4F0E-AD35-34D2F41566C3}" presName="parentText" presStyleLbl="node1" presStyleIdx="1" presStyleCnt="3" custScaleY="89562" custLinFactNeighborX="-31867" custLinFactNeighborY="335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C1AE4D-ADE0-4996-86BA-D4BD8C59961C}" type="pres">
      <dgm:prSet presAssocID="{91298DC1-0A64-4F0E-AD35-34D2F41566C3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1778F11-65A5-4B92-A2C8-29A6576967E7}" type="pres">
      <dgm:prSet presAssocID="{85CB19AA-3305-4050-BCBA-360330BC9032}" presName="parentText" presStyleLbl="node1" presStyleIdx="2" presStyleCnt="3" custScaleY="92921" custLinFactNeighborX="-92280" custLinFactNeighborY="1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292E56-F098-488F-A42C-178345134F73}" type="pres">
      <dgm:prSet presAssocID="{85CB19AA-3305-4050-BCBA-360330BC9032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444F11F-CF81-427B-93A7-291CC32B8739}" type="presOf" srcId="{399BE1E2-F0B7-4E26-B730-7AFF79D6952D}" destId="{327C715D-4943-4B82-ABFD-91CBC76531F3}" srcOrd="0" destOrd="0" presId="urn:microsoft.com/office/officeart/2005/8/layout/vList2"/>
    <dgm:cxn modelId="{28B2114E-A5E7-4BDA-86BC-A618B37E3BF6}" type="presOf" srcId="{8863C5D9-1442-4E1B-B3E6-3C9A2455CFD5}" destId="{12292E56-F098-488F-A42C-178345134F73}" srcOrd="0" destOrd="0" presId="urn:microsoft.com/office/officeart/2005/8/layout/vList2"/>
    <dgm:cxn modelId="{AB825A5D-C2B5-4DF0-A791-11AB10384D70}" srcId="{399BE1E2-F0B7-4E26-B730-7AFF79D6952D}" destId="{A8954C8A-E4CA-4DB7-BFDE-0585811BA33A}" srcOrd="0" destOrd="0" parTransId="{7C132BBA-847E-4F06-886D-77DBDC51D7EC}" sibTransId="{5F260728-90F3-4BA2-B2E8-4E5B9E9CAC7B}"/>
    <dgm:cxn modelId="{8F9C3F91-6036-4271-9ED7-4B1404282249}" type="presOf" srcId="{D8B4C4A6-4D9E-4354-B8E5-3CDDED6AD278}" destId="{12292E56-F098-488F-A42C-178345134F73}" srcOrd="0" destOrd="1" presId="urn:microsoft.com/office/officeart/2005/8/layout/vList2"/>
    <dgm:cxn modelId="{3A77B76F-FE3E-4F23-BDBC-960DB8985322}" srcId="{85CB19AA-3305-4050-BCBA-360330BC9032}" destId="{8863C5D9-1442-4E1B-B3E6-3C9A2455CFD5}" srcOrd="0" destOrd="0" parTransId="{9203135C-91E9-423C-A314-43C26EF6A8DF}" sibTransId="{2DB25C05-2E78-474C-A388-54AB6C7C1EE1}"/>
    <dgm:cxn modelId="{FAFDC642-E270-461A-A4F5-C54F0704DADC}" srcId="{85CB19AA-3305-4050-BCBA-360330BC9032}" destId="{D8B4C4A6-4D9E-4354-B8E5-3CDDED6AD278}" srcOrd="1" destOrd="0" parTransId="{BE2945BC-0196-47D4-AEC4-71C4F88A8B28}" sibTransId="{C4410719-D5CB-4634-850D-A28EF4442A3A}"/>
    <dgm:cxn modelId="{B1E2B447-24E6-4289-A7AE-7D7AE152EFE2}" type="presOf" srcId="{A4EB5416-1229-42BA-8781-C192F72AC848}" destId="{1BC1AE4D-ADE0-4996-86BA-D4BD8C59961C}" srcOrd="0" destOrd="0" presId="urn:microsoft.com/office/officeart/2005/8/layout/vList2"/>
    <dgm:cxn modelId="{5F7F2076-24AF-4FA6-9A2F-5BB84F24AE42}" srcId="{399BE1E2-F0B7-4E26-B730-7AFF79D6952D}" destId="{91298DC1-0A64-4F0E-AD35-34D2F41566C3}" srcOrd="1" destOrd="0" parTransId="{3275A077-FFB5-4B62-8090-F8D9EC0535B8}" sibTransId="{D645A5E3-BA78-4F5F-80E1-4B03A6EE3FB3}"/>
    <dgm:cxn modelId="{D99F8BC2-3617-478B-8361-A26FE287B816}" srcId="{91298DC1-0A64-4F0E-AD35-34D2F41566C3}" destId="{A4EB5416-1229-42BA-8781-C192F72AC848}" srcOrd="0" destOrd="0" parTransId="{1A73E4CD-1F2F-47C0-9990-782FEC979772}" sibTransId="{6B58E5EB-08D4-4B5C-B4A9-5D863AD1B8DF}"/>
    <dgm:cxn modelId="{C9CF0DE7-5984-46C4-9D4E-B303423B1464}" type="presOf" srcId="{91298DC1-0A64-4F0E-AD35-34D2F41566C3}" destId="{EEE2E7A8-2AC3-48D4-BEFA-8887F0F9BA11}" srcOrd="0" destOrd="0" presId="urn:microsoft.com/office/officeart/2005/8/layout/vList2"/>
    <dgm:cxn modelId="{19123483-27C4-4823-BA37-946FE0A2E25C}" srcId="{399BE1E2-F0B7-4E26-B730-7AFF79D6952D}" destId="{85CB19AA-3305-4050-BCBA-360330BC9032}" srcOrd="2" destOrd="0" parTransId="{74D2A4BD-89A5-4099-9A97-15A5C156CED7}" sibTransId="{A26DAB0B-CA8E-4FF8-8B58-097C852ABB10}"/>
    <dgm:cxn modelId="{23F419F3-B6AB-40CB-8453-5348A1151E9D}" srcId="{A8954C8A-E4CA-4DB7-BFDE-0585811BA33A}" destId="{2AD96AB2-1513-43DA-8086-CF432CBEF4B9}" srcOrd="0" destOrd="0" parTransId="{BF6F62F5-F383-4B22-9C37-75A960D5BBB9}" sibTransId="{C7AD23C1-533A-4F7E-86CF-7441F087CC4A}"/>
    <dgm:cxn modelId="{BE963A28-FA4D-47B8-8AB2-8FD5646CD945}" type="presOf" srcId="{85CB19AA-3305-4050-BCBA-360330BC9032}" destId="{51778F11-65A5-4B92-A2C8-29A6576967E7}" srcOrd="0" destOrd="0" presId="urn:microsoft.com/office/officeart/2005/8/layout/vList2"/>
    <dgm:cxn modelId="{6C71E4DB-70B0-4117-930D-E031912C5B3C}" type="presOf" srcId="{2AD96AB2-1513-43DA-8086-CF432CBEF4B9}" destId="{5C872E3D-4017-45B9-AA9C-1B1A0F07F05D}" srcOrd="0" destOrd="0" presId="urn:microsoft.com/office/officeart/2005/8/layout/vList2"/>
    <dgm:cxn modelId="{73F01A0B-C24E-46A9-AA89-0EAE8C4D1BE5}" type="presOf" srcId="{A8954C8A-E4CA-4DB7-BFDE-0585811BA33A}" destId="{9AA8AE6A-14B1-4CA3-94D7-40145BB3E22E}" srcOrd="0" destOrd="0" presId="urn:microsoft.com/office/officeart/2005/8/layout/vList2"/>
    <dgm:cxn modelId="{BB55A2DD-8716-4277-84BD-FD107D6E68B8}" type="presParOf" srcId="{327C715D-4943-4B82-ABFD-91CBC76531F3}" destId="{9AA8AE6A-14B1-4CA3-94D7-40145BB3E22E}" srcOrd="0" destOrd="0" presId="urn:microsoft.com/office/officeart/2005/8/layout/vList2"/>
    <dgm:cxn modelId="{D90BDDA0-2963-4CDD-A172-BDC9CE7DBD33}" type="presParOf" srcId="{327C715D-4943-4B82-ABFD-91CBC76531F3}" destId="{5C872E3D-4017-45B9-AA9C-1B1A0F07F05D}" srcOrd="1" destOrd="0" presId="urn:microsoft.com/office/officeart/2005/8/layout/vList2"/>
    <dgm:cxn modelId="{6041FF75-2D3A-4C26-ACF4-8103087C1E3C}" type="presParOf" srcId="{327C715D-4943-4B82-ABFD-91CBC76531F3}" destId="{EEE2E7A8-2AC3-48D4-BEFA-8887F0F9BA11}" srcOrd="2" destOrd="0" presId="urn:microsoft.com/office/officeart/2005/8/layout/vList2"/>
    <dgm:cxn modelId="{56B35740-AF06-43E1-BAA3-E3C3B44E489A}" type="presParOf" srcId="{327C715D-4943-4B82-ABFD-91CBC76531F3}" destId="{1BC1AE4D-ADE0-4996-86BA-D4BD8C59961C}" srcOrd="3" destOrd="0" presId="urn:microsoft.com/office/officeart/2005/8/layout/vList2"/>
    <dgm:cxn modelId="{AA766286-DBE4-4423-953F-461123D45D2C}" type="presParOf" srcId="{327C715D-4943-4B82-ABFD-91CBC76531F3}" destId="{51778F11-65A5-4B92-A2C8-29A6576967E7}" srcOrd="4" destOrd="0" presId="urn:microsoft.com/office/officeart/2005/8/layout/vList2"/>
    <dgm:cxn modelId="{88247B30-84CA-4CFA-901E-938B966256A4}" type="presParOf" srcId="{327C715D-4943-4B82-ABFD-91CBC76531F3}" destId="{12292E56-F098-488F-A42C-178345134F7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733E18-69F6-4617-8AA9-5EB10436FA13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0DF585A5-BD34-4F19-BC79-884EAABAFD47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PRESIDENTE</a:t>
          </a:r>
          <a:endParaRPr lang="es-ES" dirty="0"/>
        </a:p>
      </dgm:t>
    </dgm:pt>
    <dgm:pt modelId="{862257A5-CCF9-4D73-BC17-A4F513E0D348}" type="parTrans" cxnId="{0AF06C1E-558D-405E-8BB5-0902F3DF387D}">
      <dgm:prSet/>
      <dgm:spPr/>
      <dgm:t>
        <a:bodyPr/>
        <a:lstStyle/>
        <a:p>
          <a:endParaRPr lang="es-ES"/>
        </a:p>
      </dgm:t>
    </dgm:pt>
    <dgm:pt modelId="{EE90F6C8-2D23-4EA4-A244-E9C04858CF46}" type="sibTrans" cxnId="{0AF06C1E-558D-405E-8BB5-0902F3DF387D}">
      <dgm:prSet/>
      <dgm:spPr/>
      <dgm:t>
        <a:bodyPr/>
        <a:lstStyle/>
        <a:p>
          <a:endParaRPr lang="es-ES"/>
        </a:p>
      </dgm:t>
    </dgm:pt>
    <dgm:pt modelId="{A4B3FCAA-44FC-4DF8-AAA8-5F168A4A8790}">
      <dgm:prSet phldrT="[Texto]"/>
      <dgm:spPr/>
      <dgm:t>
        <a:bodyPr/>
        <a:lstStyle/>
        <a:p>
          <a:r>
            <a:rPr lang="es-ES" dirty="0" smtClean="0"/>
            <a:t>Representante del Gobernador</a:t>
          </a:r>
          <a:endParaRPr lang="es-ES" dirty="0"/>
        </a:p>
      </dgm:t>
    </dgm:pt>
    <dgm:pt modelId="{4DF47053-28D7-429E-A753-64C6966D160A}" type="parTrans" cxnId="{58D8E9B7-7ADD-429D-B459-A15D356128E8}">
      <dgm:prSet/>
      <dgm:spPr/>
      <dgm:t>
        <a:bodyPr/>
        <a:lstStyle/>
        <a:p>
          <a:endParaRPr lang="es-ES"/>
        </a:p>
      </dgm:t>
    </dgm:pt>
    <dgm:pt modelId="{E23F276F-A63E-46A0-A051-07B8E9AAE2A8}" type="sibTrans" cxnId="{58D8E9B7-7ADD-429D-B459-A15D356128E8}">
      <dgm:prSet/>
      <dgm:spPr/>
      <dgm:t>
        <a:bodyPr/>
        <a:lstStyle/>
        <a:p>
          <a:endParaRPr lang="es-ES"/>
        </a:p>
      </dgm:t>
    </dgm:pt>
    <dgm:pt modelId="{16286E00-3A51-47CF-BDE1-DD31337A520A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SECRETARIO</a:t>
          </a:r>
          <a:endParaRPr lang="es-ES" dirty="0"/>
        </a:p>
      </dgm:t>
    </dgm:pt>
    <dgm:pt modelId="{451E40F1-CF9F-4ADF-91A4-DE5B3F464B36}" type="parTrans" cxnId="{25B6112B-D172-4E88-BDA2-3DD8148773E7}">
      <dgm:prSet/>
      <dgm:spPr/>
      <dgm:t>
        <a:bodyPr/>
        <a:lstStyle/>
        <a:p>
          <a:endParaRPr lang="es-ES"/>
        </a:p>
      </dgm:t>
    </dgm:pt>
    <dgm:pt modelId="{76940AEF-6837-41AA-AAB2-DE42E35EA121}" type="sibTrans" cxnId="{25B6112B-D172-4E88-BDA2-3DD8148773E7}">
      <dgm:prSet/>
      <dgm:spPr/>
      <dgm:t>
        <a:bodyPr/>
        <a:lstStyle/>
        <a:p>
          <a:endParaRPr lang="es-ES"/>
        </a:p>
      </dgm:t>
    </dgm:pt>
    <dgm:pt modelId="{E7DC230C-187C-4F77-9F37-82DBE84C6A94}">
      <dgm:prSet phldrT="[Texto]"/>
      <dgm:spPr/>
      <dgm:t>
        <a:bodyPr/>
        <a:lstStyle/>
        <a:p>
          <a:r>
            <a:rPr lang="es-ES" dirty="0" smtClean="0"/>
            <a:t>Directora de Recursos Humanos</a:t>
          </a:r>
          <a:endParaRPr lang="es-ES" dirty="0"/>
        </a:p>
      </dgm:t>
    </dgm:pt>
    <dgm:pt modelId="{F55DCDE8-EFF6-4C82-B56D-3C706D8133B9}" type="parTrans" cxnId="{6B7C74B7-E486-4B96-A1FF-0B8FA12A72B1}">
      <dgm:prSet/>
      <dgm:spPr/>
      <dgm:t>
        <a:bodyPr/>
        <a:lstStyle/>
        <a:p>
          <a:endParaRPr lang="es-ES"/>
        </a:p>
      </dgm:t>
    </dgm:pt>
    <dgm:pt modelId="{6C66EEED-AA85-40F9-AFCE-74D533B5F212}" type="sibTrans" cxnId="{6B7C74B7-E486-4B96-A1FF-0B8FA12A72B1}">
      <dgm:prSet/>
      <dgm:spPr/>
      <dgm:t>
        <a:bodyPr/>
        <a:lstStyle/>
        <a:p>
          <a:endParaRPr lang="es-ES"/>
        </a:p>
      </dgm:t>
    </dgm:pt>
    <dgm:pt modelId="{A45CDB04-38C4-4604-9008-C3F025612129}">
      <dgm:prSet phldrT="[Texto]"/>
      <dgm:spPr>
        <a:solidFill>
          <a:schemeClr val="accent1"/>
        </a:solidFill>
      </dgm:spPr>
      <dgm:t>
        <a:bodyPr/>
        <a:lstStyle/>
        <a:p>
          <a:r>
            <a:rPr lang="es-ES" dirty="0" smtClean="0"/>
            <a:t>VOCAL</a:t>
          </a:r>
          <a:endParaRPr lang="es-ES" dirty="0"/>
        </a:p>
      </dgm:t>
    </dgm:pt>
    <dgm:pt modelId="{D3517CBE-04EF-442D-8804-4310E9EEFDAA}" type="parTrans" cxnId="{7316D8AF-E401-42B9-88DB-8D0F6916213F}">
      <dgm:prSet/>
      <dgm:spPr/>
      <dgm:t>
        <a:bodyPr/>
        <a:lstStyle/>
        <a:p>
          <a:endParaRPr lang="es-ES"/>
        </a:p>
      </dgm:t>
    </dgm:pt>
    <dgm:pt modelId="{F8AEA4DD-1E53-45E4-BEF8-FF69DC4112D5}" type="sibTrans" cxnId="{7316D8AF-E401-42B9-88DB-8D0F6916213F}">
      <dgm:prSet/>
      <dgm:spPr/>
      <dgm:t>
        <a:bodyPr/>
        <a:lstStyle/>
        <a:p>
          <a:endParaRPr lang="es-ES"/>
        </a:p>
      </dgm:t>
    </dgm:pt>
    <dgm:pt modelId="{4BFD6647-8BD6-40AB-8D1C-0478E97B1D7F}">
      <dgm:prSet phldrT="[Texto]"/>
      <dgm:spPr/>
      <dgm:t>
        <a:bodyPr/>
        <a:lstStyle/>
        <a:p>
          <a:r>
            <a:rPr lang="es-ES" dirty="0" smtClean="0"/>
            <a:t>Inmediato Superior</a:t>
          </a:r>
          <a:endParaRPr lang="es-ES" dirty="0"/>
        </a:p>
      </dgm:t>
    </dgm:pt>
    <dgm:pt modelId="{23C5DC09-77E6-410C-B504-5CCF0AFF76E2}" type="parTrans" cxnId="{2E3B72C9-BC87-48F9-B385-2B5C6814B1D5}">
      <dgm:prSet/>
      <dgm:spPr/>
      <dgm:t>
        <a:bodyPr/>
        <a:lstStyle/>
        <a:p>
          <a:endParaRPr lang="es-ES"/>
        </a:p>
      </dgm:t>
    </dgm:pt>
    <dgm:pt modelId="{6FECEE84-ED14-4915-BF02-5F56ECBFE34B}" type="sibTrans" cxnId="{2E3B72C9-BC87-48F9-B385-2B5C6814B1D5}">
      <dgm:prSet/>
      <dgm:spPr/>
      <dgm:t>
        <a:bodyPr/>
        <a:lstStyle/>
        <a:p>
          <a:endParaRPr lang="es-ES"/>
        </a:p>
      </dgm:t>
    </dgm:pt>
    <dgm:pt modelId="{1D75A595-8B4D-4A30-B46C-AB35B733379F}" type="pres">
      <dgm:prSet presAssocID="{81733E18-69F6-4617-8AA9-5EB10436FA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8900C0E-54A0-46AB-9CEF-7AA535A0103B}" type="pres">
      <dgm:prSet presAssocID="{0DF585A5-BD34-4F19-BC79-884EAABAFD4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5DB298-CEC3-4B45-97B6-1A5A521A4611}" type="pres">
      <dgm:prSet presAssocID="{0DF585A5-BD34-4F19-BC79-884EAABAFD47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C0CBEF-BECC-40FD-8261-D700B87014E4}" type="pres">
      <dgm:prSet presAssocID="{16286E00-3A51-47CF-BDE1-DD31337A520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7040EF-9AAC-4420-8D80-8F584AF97573}" type="pres">
      <dgm:prSet presAssocID="{16286E00-3A51-47CF-BDE1-DD31337A520A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D52EE6-D6C4-497E-AA59-AA2D9248D256}" type="pres">
      <dgm:prSet presAssocID="{A45CDB04-38C4-4604-9008-C3F02561212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81A0702-2F6F-44F9-9F2D-FCC8F3B2182C}" type="pres">
      <dgm:prSet presAssocID="{A45CDB04-38C4-4604-9008-C3F02561212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034E43E-24EC-44C9-998C-41333EB549DF}" type="presOf" srcId="{A45CDB04-38C4-4604-9008-C3F025612129}" destId="{F0D52EE6-D6C4-497E-AA59-AA2D9248D256}" srcOrd="0" destOrd="0" presId="urn:microsoft.com/office/officeart/2005/8/layout/vList2"/>
    <dgm:cxn modelId="{70E5EFC9-CEEF-404C-B52D-2673FEB0A046}" type="presOf" srcId="{16286E00-3A51-47CF-BDE1-DD31337A520A}" destId="{73C0CBEF-BECC-40FD-8261-D700B87014E4}" srcOrd="0" destOrd="0" presId="urn:microsoft.com/office/officeart/2005/8/layout/vList2"/>
    <dgm:cxn modelId="{58D8E9B7-7ADD-429D-B459-A15D356128E8}" srcId="{0DF585A5-BD34-4F19-BC79-884EAABAFD47}" destId="{A4B3FCAA-44FC-4DF8-AAA8-5F168A4A8790}" srcOrd="0" destOrd="0" parTransId="{4DF47053-28D7-429E-A753-64C6966D160A}" sibTransId="{E23F276F-A63E-46A0-A051-07B8E9AAE2A8}"/>
    <dgm:cxn modelId="{0AF06C1E-558D-405E-8BB5-0902F3DF387D}" srcId="{81733E18-69F6-4617-8AA9-5EB10436FA13}" destId="{0DF585A5-BD34-4F19-BC79-884EAABAFD47}" srcOrd="0" destOrd="0" parTransId="{862257A5-CCF9-4D73-BC17-A4F513E0D348}" sibTransId="{EE90F6C8-2D23-4EA4-A244-E9C04858CF46}"/>
    <dgm:cxn modelId="{25B6112B-D172-4E88-BDA2-3DD8148773E7}" srcId="{81733E18-69F6-4617-8AA9-5EB10436FA13}" destId="{16286E00-3A51-47CF-BDE1-DD31337A520A}" srcOrd="1" destOrd="0" parTransId="{451E40F1-CF9F-4ADF-91A4-DE5B3F464B36}" sibTransId="{76940AEF-6837-41AA-AAB2-DE42E35EA121}"/>
    <dgm:cxn modelId="{2E3B72C9-BC87-48F9-B385-2B5C6814B1D5}" srcId="{A45CDB04-38C4-4604-9008-C3F025612129}" destId="{4BFD6647-8BD6-40AB-8D1C-0478E97B1D7F}" srcOrd="0" destOrd="0" parTransId="{23C5DC09-77E6-410C-B504-5CCF0AFF76E2}" sibTransId="{6FECEE84-ED14-4915-BF02-5F56ECBFE34B}"/>
    <dgm:cxn modelId="{3C5C4E9B-C97B-4216-A221-C43B3DE7477A}" type="presOf" srcId="{4BFD6647-8BD6-40AB-8D1C-0478E97B1D7F}" destId="{A81A0702-2F6F-44F9-9F2D-FCC8F3B2182C}" srcOrd="0" destOrd="0" presId="urn:microsoft.com/office/officeart/2005/8/layout/vList2"/>
    <dgm:cxn modelId="{0FACE3FA-22B4-43C0-94EB-F25AF59DA22F}" type="presOf" srcId="{0DF585A5-BD34-4F19-BC79-884EAABAFD47}" destId="{68900C0E-54A0-46AB-9CEF-7AA535A0103B}" srcOrd="0" destOrd="0" presId="urn:microsoft.com/office/officeart/2005/8/layout/vList2"/>
    <dgm:cxn modelId="{6B7C74B7-E486-4B96-A1FF-0B8FA12A72B1}" srcId="{16286E00-3A51-47CF-BDE1-DD31337A520A}" destId="{E7DC230C-187C-4F77-9F37-82DBE84C6A94}" srcOrd="0" destOrd="0" parTransId="{F55DCDE8-EFF6-4C82-B56D-3C706D8133B9}" sibTransId="{6C66EEED-AA85-40F9-AFCE-74D533B5F212}"/>
    <dgm:cxn modelId="{7316D8AF-E401-42B9-88DB-8D0F6916213F}" srcId="{81733E18-69F6-4617-8AA9-5EB10436FA13}" destId="{A45CDB04-38C4-4604-9008-C3F025612129}" srcOrd="2" destOrd="0" parTransId="{D3517CBE-04EF-442D-8804-4310E9EEFDAA}" sibTransId="{F8AEA4DD-1E53-45E4-BEF8-FF69DC4112D5}"/>
    <dgm:cxn modelId="{F73D52FD-B1AA-4B87-88C4-69478592F705}" type="presOf" srcId="{81733E18-69F6-4617-8AA9-5EB10436FA13}" destId="{1D75A595-8B4D-4A30-B46C-AB35B733379F}" srcOrd="0" destOrd="0" presId="urn:microsoft.com/office/officeart/2005/8/layout/vList2"/>
    <dgm:cxn modelId="{2CA1D700-B07D-413C-8EF3-DCAEC0DA7825}" type="presOf" srcId="{E7DC230C-187C-4F77-9F37-82DBE84C6A94}" destId="{B27040EF-9AAC-4420-8D80-8F584AF97573}" srcOrd="0" destOrd="0" presId="urn:microsoft.com/office/officeart/2005/8/layout/vList2"/>
    <dgm:cxn modelId="{DF4BDCCA-1C86-4A41-A0A1-8C35AF20749E}" type="presOf" srcId="{A4B3FCAA-44FC-4DF8-AAA8-5F168A4A8790}" destId="{445DB298-CEC3-4B45-97B6-1A5A521A4611}" srcOrd="0" destOrd="0" presId="urn:microsoft.com/office/officeart/2005/8/layout/vList2"/>
    <dgm:cxn modelId="{6A338F68-76E5-4649-BEF5-015CC0FB9B66}" type="presParOf" srcId="{1D75A595-8B4D-4A30-B46C-AB35B733379F}" destId="{68900C0E-54A0-46AB-9CEF-7AA535A0103B}" srcOrd="0" destOrd="0" presId="urn:microsoft.com/office/officeart/2005/8/layout/vList2"/>
    <dgm:cxn modelId="{BDD3687C-CE77-4461-BA2A-18CEC81D33F3}" type="presParOf" srcId="{1D75A595-8B4D-4A30-B46C-AB35B733379F}" destId="{445DB298-CEC3-4B45-97B6-1A5A521A4611}" srcOrd="1" destOrd="0" presId="urn:microsoft.com/office/officeart/2005/8/layout/vList2"/>
    <dgm:cxn modelId="{6C2E368E-44A3-4DE7-97BA-74F508B51515}" type="presParOf" srcId="{1D75A595-8B4D-4A30-B46C-AB35B733379F}" destId="{73C0CBEF-BECC-40FD-8261-D700B87014E4}" srcOrd="2" destOrd="0" presId="urn:microsoft.com/office/officeart/2005/8/layout/vList2"/>
    <dgm:cxn modelId="{139D8975-B565-49F1-AB86-A72104D64E66}" type="presParOf" srcId="{1D75A595-8B4D-4A30-B46C-AB35B733379F}" destId="{B27040EF-9AAC-4420-8D80-8F584AF97573}" srcOrd="3" destOrd="0" presId="urn:microsoft.com/office/officeart/2005/8/layout/vList2"/>
    <dgm:cxn modelId="{B792AF27-33D4-428B-95DC-3545DF6EE68D}" type="presParOf" srcId="{1D75A595-8B4D-4A30-B46C-AB35B733379F}" destId="{F0D52EE6-D6C4-497E-AA59-AA2D9248D256}" srcOrd="4" destOrd="0" presId="urn:microsoft.com/office/officeart/2005/8/layout/vList2"/>
    <dgm:cxn modelId="{258FBBA1-9A7C-40B2-8486-4B55158AC4DE}" type="presParOf" srcId="{1D75A595-8B4D-4A30-B46C-AB35B733379F}" destId="{A81A0702-2F6F-44F9-9F2D-FCC8F3B2182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8AE6A-14B1-4CA3-94D7-40145BB3E22E}">
      <dsp:nvSpPr>
        <dsp:cNvPr id="0" name=""/>
        <dsp:cNvSpPr/>
      </dsp:nvSpPr>
      <dsp:spPr>
        <a:xfrm>
          <a:off x="0" y="39465"/>
          <a:ext cx="7345436" cy="7990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Será evaluado…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9005" y="78470"/>
        <a:ext cx="7267426" cy="721014"/>
      </dsp:txXfrm>
    </dsp:sp>
    <dsp:sp modelId="{5C872E3D-4017-45B9-AA9C-1B1A0F07F05D}">
      <dsp:nvSpPr>
        <dsp:cNvPr id="0" name=""/>
        <dsp:cNvSpPr/>
      </dsp:nvSpPr>
      <dsp:spPr>
        <a:xfrm>
          <a:off x="0" y="812323"/>
          <a:ext cx="7345436" cy="976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 personal permanente, del nivel 7 al 15, con una antigüedad mínima de tres meses en el puesto a ser evaluado.</a:t>
          </a:r>
          <a:endParaRPr lang="es-ES" sz="2400" kern="1200" dirty="0"/>
        </a:p>
      </dsp:txBody>
      <dsp:txXfrm>
        <a:off x="0" y="812323"/>
        <a:ext cx="7345436" cy="976005"/>
      </dsp:txXfrm>
    </dsp:sp>
    <dsp:sp modelId="{EEE2E7A8-2AC3-48D4-BEFA-8887F0F9BA11}">
      <dsp:nvSpPr>
        <dsp:cNvPr id="0" name=""/>
        <dsp:cNvSpPr/>
      </dsp:nvSpPr>
      <dsp:spPr>
        <a:xfrm>
          <a:off x="0" y="1813862"/>
          <a:ext cx="7345436" cy="771236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Está a cargo del proceso de evaluación…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7649" y="1851511"/>
        <a:ext cx="7270138" cy="695938"/>
      </dsp:txXfrm>
    </dsp:sp>
    <dsp:sp modelId="{1BC1AE4D-ADE0-4996-86BA-D4BD8C59961C}">
      <dsp:nvSpPr>
        <dsp:cNvPr id="0" name=""/>
        <dsp:cNvSpPr/>
      </dsp:nvSpPr>
      <dsp:spPr>
        <a:xfrm>
          <a:off x="0" y="2559564"/>
          <a:ext cx="7345436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El jefe inmediato superior</a:t>
          </a:r>
          <a:r>
            <a:rPr lang="es-ES" sz="2400" kern="1200" smtClean="0"/>
            <a:t>, designado </a:t>
          </a:r>
          <a:r>
            <a:rPr lang="es-ES" sz="2400" kern="1200" dirty="0" smtClean="0"/>
            <a:t>mediante memorándum como vocal evaluador.</a:t>
          </a:r>
          <a:endParaRPr lang="es-ES" sz="2400" kern="1200" dirty="0"/>
        </a:p>
      </dsp:txBody>
      <dsp:txXfrm>
        <a:off x="0" y="2559564"/>
        <a:ext cx="7345436" cy="761760"/>
      </dsp:txXfrm>
    </dsp:sp>
    <dsp:sp modelId="{51778F11-65A5-4B92-A2C8-29A6576967E7}">
      <dsp:nvSpPr>
        <dsp:cNvPr id="0" name=""/>
        <dsp:cNvSpPr/>
      </dsp:nvSpPr>
      <dsp:spPr>
        <a:xfrm>
          <a:off x="0" y="3335470"/>
          <a:ext cx="7345436" cy="800161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bg1"/>
              </a:solidFill>
            </a:rPr>
            <a:t>La metodología aplicada será…</a:t>
          </a:r>
          <a:endParaRPr lang="es-ES" sz="2800" kern="1200" dirty="0">
            <a:solidFill>
              <a:schemeClr val="bg1"/>
            </a:solidFill>
          </a:endParaRPr>
        </a:p>
      </dsp:txBody>
      <dsp:txXfrm>
        <a:off x="39061" y="3374531"/>
        <a:ext cx="7267314" cy="722039"/>
      </dsp:txXfrm>
    </dsp:sp>
    <dsp:sp modelId="{12292E56-F098-488F-A42C-178345134F73}">
      <dsp:nvSpPr>
        <dsp:cNvPr id="0" name=""/>
        <dsp:cNvSpPr/>
      </dsp:nvSpPr>
      <dsp:spPr>
        <a:xfrm>
          <a:off x="0" y="4121485"/>
          <a:ext cx="7345436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21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Cumplimiento del POAI se califica sobre el 70%</a:t>
          </a:r>
          <a:endParaRPr lang="es-ES" sz="240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400" kern="1200" dirty="0" smtClean="0"/>
            <a:t>La aplicación del formulario 19, dará el 30% </a:t>
          </a:r>
          <a:endParaRPr lang="es-ES" sz="2400" kern="1200" dirty="0"/>
        </a:p>
      </dsp:txBody>
      <dsp:txXfrm>
        <a:off x="0" y="4121485"/>
        <a:ext cx="7345436" cy="7617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900C0E-54A0-46AB-9CEF-7AA535A0103B}">
      <dsp:nvSpPr>
        <dsp:cNvPr id="0" name=""/>
        <dsp:cNvSpPr/>
      </dsp:nvSpPr>
      <dsp:spPr>
        <a:xfrm>
          <a:off x="0" y="57048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PRESIDENTE</a:t>
          </a:r>
          <a:endParaRPr lang="es-ES" sz="3500" kern="1200" dirty="0"/>
        </a:p>
      </dsp:txBody>
      <dsp:txXfrm>
        <a:off x="38981" y="96029"/>
        <a:ext cx="6258741" cy="720562"/>
      </dsp:txXfrm>
    </dsp:sp>
    <dsp:sp modelId="{445DB298-CEC3-4B45-97B6-1A5A521A4611}">
      <dsp:nvSpPr>
        <dsp:cNvPr id="0" name=""/>
        <dsp:cNvSpPr/>
      </dsp:nvSpPr>
      <dsp:spPr>
        <a:xfrm>
          <a:off x="0" y="855573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Representante del Gobernador</a:t>
          </a:r>
          <a:endParaRPr lang="es-ES" sz="2700" kern="1200" dirty="0"/>
        </a:p>
      </dsp:txBody>
      <dsp:txXfrm>
        <a:off x="0" y="855573"/>
        <a:ext cx="6336703" cy="579600"/>
      </dsp:txXfrm>
    </dsp:sp>
    <dsp:sp modelId="{73C0CBEF-BECC-40FD-8261-D700B87014E4}">
      <dsp:nvSpPr>
        <dsp:cNvPr id="0" name=""/>
        <dsp:cNvSpPr/>
      </dsp:nvSpPr>
      <dsp:spPr>
        <a:xfrm>
          <a:off x="0" y="1435173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SECRETARIO</a:t>
          </a:r>
          <a:endParaRPr lang="es-ES" sz="3500" kern="1200" dirty="0"/>
        </a:p>
      </dsp:txBody>
      <dsp:txXfrm>
        <a:off x="38981" y="1474154"/>
        <a:ext cx="6258741" cy="720562"/>
      </dsp:txXfrm>
    </dsp:sp>
    <dsp:sp modelId="{B27040EF-9AAC-4420-8D80-8F584AF97573}">
      <dsp:nvSpPr>
        <dsp:cNvPr id="0" name=""/>
        <dsp:cNvSpPr/>
      </dsp:nvSpPr>
      <dsp:spPr>
        <a:xfrm>
          <a:off x="0" y="2233698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Directora de Recursos Humanos</a:t>
          </a:r>
          <a:endParaRPr lang="es-ES" sz="2700" kern="1200" dirty="0"/>
        </a:p>
      </dsp:txBody>
      <dsp:txXfrm>
        <a:off x="0" y="2233698"/>
        <a:ext cx="6336703" cy="579600"/>
      </dsp:txXfrm>
    </dsp:sp>
    <dsp:sp modelId="{F0D52EE6-D6C4-497E-AA59-AA2D9248D256}">
      <dsp:nvSpPr>
        <dsp:cNvPr id="0" name=""/>
        <dsp:cNvSpPr/>
      </dsp:nvSpPr>
      <dsp:spPr>
        <a:xfrm>
          <a:off x="0" y="2813298"/>
          <a:ext cx="6336703" cy="798524"/>
        </a:xfrm>
        <a:prstGeom prst="roundRect">
          <a:avLst/>
        </a:prstGeom>
        <a:solidFill>
          <a:schemeClr val="accent1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500" kern="1200" dirty="0" smtClean="0"/>
            <a:t>VOCAL</a:t>
          </a:r>
          <a:endParaRPr lang="es-ES" sz="3500" kern="1200" dirty="0"/>
        </a:p>
      </dsp:txBody>
      <dsp:txXfrm>
        <a:off x="38981" y="2852279"/>
        <a:ext cx="6258741" cy="720562"/>
      </dsp:txXfrm>
    </dsp:sp>
    <dsp:sp modelId="{A81A0702-2F6F-44F9-9F2D-FCC8F3B2182C}">
      <dsp:nvSpPr>
        <dsp:cNvPr id="0" name=""/>
        <dsp:cNvSpPr/>
      </dsp:nvSpPr>
      <dsp:spPr>
        <a:xfrm>
          <a:off x="0" y="3611823"/>
          <a:ext cx="6336703" cy="57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1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ES" sz="2700" kern="1200" dirty="0" smtClean="0"/>
            <a:t>Inmediato Superior</a:t>
          </a:r>
          <a:endParaRPr lang="es-ES" sz="2700" kern="1200" dirty="0"/>
        </a:p>
      </dsp:txBody>
      <dsp:txXfrm>
        <a:off x="0" y="3611823"/>
        <a:ext cx="6336703" cy="579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D94CF-652E-44C1-8107-2C4757039058}" type="datetimeFigureOut">
              <a:rPr lang="es-ES" smtClean="0"/>
              <a:t>10/03/2023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56B30-3EB2-4E54-8C06-F7DF97AC889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818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56B30-3EB2-4E54-8C06-F7DF97AC889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3813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33F670-5CEF-44F7-820E-98CAF5D3DFD2}" type="datetimeFigureOut">
              <a:rPr lang="es-BO" smtClean="0"/>
              <a:t>10/03/2023</a:t>
            </a:fld>
            <a:endParaRPr lang="es-B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B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16D4B61-CD7E-4499-873A-0CDFA5C35AAC}" type="slidenum">
              <a:rPr lang="es-BO" smtClean="0"/>
              <a:t>‹Nº›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9.gif"/><Relationship Id="rId4" Type="http://schemas.openxmlformats.org/officeDocument/2006/relationships/image" Target="../media/image14.png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251520" y="2276872"/>
            <a:ext cx="4419600" cy="2304256"/>
          </a:xfrm>
        </p:spPr>
        <p:txBody>
          <a:bodyPr>
            <a:normAutofit/>
          </a:bodyPr>
          <a:lstStyle/>
          <a:p>
            <a:r>
              <a:rPr lang="es-BO" sz="4800" dirty="0" smtClean="0">
                <a:latin typeface="+mn-lt"/>
                <a:cs typeface="Aharoni" pitchFamily="2" charset="-79"/>
              </a:rPr>
              <a:t>Evaluación </a:t>
            </a:r>
            <a:br>
              <a:rPr lang="es-BO" sz="4800" dirty="0" smtClean="0">
                <a:latin typeface="+mn-lt"/>
                <a:cs typeface="Aharoni" pitchFamily="2" charset="-79"/>
              </a:rPr>
            </a:br>
            <a:r>
              <a:rPr lang="es-BO" sz="4800" dirty="0" smtClean="0">
                <a:latin typeface="+mn-lt"/>
                <a:cs typeface="Aharoni" pitchFamily="2" charset="-79"/>
              </a:rPr>
              <a:t>del Desempeño </a:t>
            </a:r>
            <a:br>
              <a:rPr lang="es-BO" sz="4800" dirty="0" smtClean="0">
                <a:latin typeface="+mn-lt"/>
                <a:cs typeface="Aharoni" pitchFamily="2" charset="-79"/>
              </a:rPr>
            </a:br>
            <a:r>
              <a:rPr lang="es-BO" sz="4800" dirty="0" smtClean="0">
                <a:latin typeface="+mn-lt"/>
                <a:cs typeface="Aharoni" pitchFamily="2" charset="-79"/>
              </a:rPr>
              <a:t>Gestión </a:t>
            </a:r>
            <a:r>
              <a:rPr lang="es-BO" sz="4800" dirty="0" smtClean="0">
                <a:latin typeface="+mn-lt"/>
                <a:cs typeface="Aharoni" pitchFamily="2" charset="-79"/>
              </a:rPr>
              <a:t>2022</a:t>
            </a:r>
            <a:endParaRPr lang="es-BO" sz="4800" dirty="0">
              <a:latin typeface="+mn-lt"/>
              <a:cs typeface="Aharoni" pitchFamily="2" charset="-79"/>
            </a:endParaRPr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251520" y="5805264"/>
            <a:ext cx="8568952" cy="57606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s-ES" sz="2800" b="1" u="sng" dirty="0" smtClean="0">
                <a:solidFill>
                  <a:schemeClr val="tx1"/>
                </a:solidFill>
              </a:rPr>
              <a:t>GOBIERNO AUTÓNOMO DEPARTAMENTAL DE TARIJA</a:t>
            </a:r>
            <a:endParaRPr lang="es-ES" sz="28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179512" y="1556792"/>
            <a:ext cx="8637232" cy="3625378"/>
            <a:chOff x="179512" y="1556792"/>
            <a:chExt cx="8637232" cy="3625378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556792"/>
              <a:ext cx="8637232" cy="3625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3 CuadroTexto"/>
            <p:cNvSpPr txBox="1"/>
            <p:nvPr/>
          </p:nvSpPr>
          <p:spPr>
            <a:xfrm>
              <a:off x="951153" y="2636912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2915816" y="2935977"/>
              <a:ext cx="38411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452320" y="2935977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14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339752" y="3356992"/>
              <a:ext cx="997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Juan Pérez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399745" y="3645024"/>
              <a:ext cx="9236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Técnico III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2174731" y="3922023"/>
              <a:ext cx="17491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15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5508104" y="3922022"/>
              <a:ext cx="25042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Nombre del inmediato superior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7674131" y="3369481"/>
              <a:ext cx="10743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1234567 Ext.</a:t>
              </a:r>
              <a:endParaRPr lang="es-ES" sz="1200" dirty="0"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16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595313" y="332656"/>
            <a:ext cx="8081143" cy="6284143"/>
            <a:chOff x="595313" y="332656"/>
            <a:chExt cx="8081143" cy="628414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13" y="332656"/>
              <a:ext cx="7953375" cy="3886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640" y="4221088"/>
              <a:ext cx="7924800" cy="1228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31" y="5445224"/>
              <a:ext cx="8048625" cy="1171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4 CuadroTexto"/>
          <p:cNvSpPr txBox="1"/>
          <p:nvPr/>
        </p:nvSpPr>
        <p:spPr>
          <a:xfrm>
            <a:off x="6948264" y="285293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>
                <a:latin typeface="Century Gothic" pitchFamily="34" charset="0"/>
              </a:rPr>
              <a:t>8</a:t>
            </a:r>
            <a:r>
              <a:rPr lang="es-ES" sz="1400" dirty="0" smtClean="0">
                <a:latin typeface="Century Gothic" pitchFamily="34" charset="0"/>
              </a:rPr>
              <a:t>0</a:t>
            </a:r>
            <a:endParaRPr lang="es-ES" sz="1400" dirty="0">
              <a:latin typeface="Century Gothic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564826" y="357301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70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0" y="1144513"/>
            <a:ext cx="3028256" cy="4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144512"/>
            <a:ext cx="3024337" cy="4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7956376" y="436510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75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3" y="1144513"/>
            <a:ext cx="3028256" cy="43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3" y="1144513"/>
            <a:ext cx="3028600" cy="430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7761202" y="4993067"/>
            <a:ext cx="699230" cy="2923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300" b="1" dirty="0" smtClean="0">
                <a:latin typeface="Century Gothic" pitchFamily="34" charset="0"/>
              </a:rPr>
              <a:t>22,5 %</a:t>
            </a:r>
            <a:endParaRPr lang="es-ES" sz="1300" b="1" dirty="0">
              <a:latin typeface="Century Gothic" pitchFamily="34" charset="0"/>
            </a:endParaRPr>
          </a:p>
        </p:txBody>
      </p:sp>
      <p:pic>
        <p:nvPicPr>
          <p:cNvPr id="14" name="Picture 6" descr="Resultado de imagen para firma sin fond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132" y="5921069"/>
            <a:ext cx="1278244" cy="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6678132" y="6407750"/>
            <a:ext cx="10278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Lucida Calligraphy" pitchFamily="66" charset="0"/>
              </a:rPr>
              <a:t>Juan Pérez</a:t>
            </a:r>
            <a:endParaRPr lang="es-ES" sz="1100" dirty="0">
              <a:latin typeface="Lucida Calligraphy" pitchFamily="66" charset="0"/>
            </a:endParaRPr>
          </a:p>
        </p:txBody>
      </p:sp>
      <p:pic>
        <p:nvPicPr>
          <p:cNvPr id="3082" name="Picture 10" descr="Imagen relacionad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31" y="5534383"/>
            <a:ext cx="2373264" cy="99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 rot="21088447">
            <a:off x="1420196" y="6107871"/>
            <a:ext cx="2173993" cy="4639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1200" dirty="0">
                <a:latin typeface="Calibri"/>
                <a:ea typeface="Calibri"/>
                <a:cs typeface="Times New Roman"/>
              </a:rPr>
              <a:t>Jefe de Activos Fijos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900" dirty="0">
                <a:latin typeface="Calibri"/>
                <a:ea typeface="Calibri"/>
                <a:cs typeface="Times New Roman"/>
              </a:rPr>
              <a:t>GOBIERNO AUTÓNOMO DPTAL. DE </a:t>
            </a:r>
            <a:r>
              <a:rPr lang="es-ES" sz="900" dirty="0" smtClean="0">
                <a:latin typeface="Calibri"/>
                <a:ea typeface="Calibri"/>
                <a:cs typeface="Times New Roman"/>
              </a:rPr>
              <a:t>TARIJA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263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3" grpId="0" animBg="1"/>
      <p:bldP spid="1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1043608" y="1858491"/>
            <a:ext cx="7356092" cy="3514725"/>
            <a:chOff x="1417064" y="1196752"/>
            <a:chExt cx="7356092" cy="351472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7064" y="1196752"/>
              <a:ext cx="6372225" cy="351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19 CuadroTexto"/>
            <p:cNvSpPr txBox="1"/>
            <p:nvPr/>
          </p:nvSpPr>
          <p:spPr>
            <a:xfrm>
              <a:off x="4932040" y="3872081"/>
              <a:ext cx="384111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2423832" y="4077072"/>
              <a:ext cx="114005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Gestión 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2483768" y="1844824"/>
              <a:ext cx="19672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Dr. Adrián Oliva Alcázar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500345" y="2575937"/>
              <a:ext cx="22156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Dr. Rodolfo Morales Cortez 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2483768" y="2948964"/>
              <a:ext cx="22621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Lic. Silvia E. López Baldivieso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2484951" y="3284984"/>
              <a:ext cx="18710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Nombre del Evaluador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2926331" y="4365104"/>
              <a:ext cx="174919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20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</p:grpSp>
      <p:sp>
        <p:nvSpPr>
          <p:cNvPr id="23" name="3 Título"/>
          <p:cNvSpPr txBox="1">
            <a:spLocks/>
          </p:cNvSpPr>
          <p:nvPr/>
        </p:nvSpPr>
        <p:spPr>
          <a:xfrm>
            <a:off x="1042185" y="476672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1" dirty="0" smtClean="0">
                <a:solidFill>
                  <a:schemeClr val="accent1"/>
                </a:solidFill>
                <a:latin typeface="AR DARLING" pitchFamily="2" charset="0"/>
              </a:rPr>
              <a:t>FORMULARIO 20</a:t>
            </a:r>
            <a:endParaRPr lang="es-ES" b="1" dirty="0">
              <a:solidFill>
                <a:schemeClr val="accent1"/>
              </a:solidFill>
              <a:latin typeface="AR DARLING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467544" y="680504"/>
            <a:ext cx="8198546" cy="5485957"/>
            <a:chOff x="467544" y="680504"/>
            <a:chExt cx="8198546" cy="5485957"/>
          </a:xfrm>
        </p:grpSpPr>
        <p:grpSp>
          <p:nvGrpSpPr>
            <p:cNvPr id="5" name="4 Grupo"/>
            <p:cNvGrpSpPr/>
            <p:nvPr/>
          </p:nvGrpSpPr>
          <p:grpSpPr>
            <a:xfrm>
              <a:off x="467544" y="680504"/>
              <a:ext cx="8198546" cy="5485957"/>
              <a:chOff x="1315382" y="3747770"/>
              <a:chExt cx="6487975" cy="4244796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5382" y="3747770"/>
                <a:ext cx="6477000" cy="3143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657" y="7173416"/>
                <a:ext cx="6362700" cy="8191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" name="5 CuadroTexto"/>
            <p:cNvSpPr txBox="1"/>
            <p:nvPr/>
          </p:nvSpPr>
          <p:spPr>
            <a:xfrm>
              <a:off x="1691680" y="2257127"/>
              <a:ext cx="11336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Juan Pérez</a:t>
              </a:r>
              <a:endParaRPr lang="es-ES" sz="1400" dirty="0">
                <a:latin typeface="Century Gothic" pitchFamily="34" charset="0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5076056" y="2276872"/>
              <a:ext cx="7889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Sereno</a:t>
              </a:r>
              <a:endParaRPr lang="es-ES" sz="1400" dirty="0">
                <a:latin typeface="Century Gothic" pitchFamily="34" charset="0"/>
              </a:endParaRPr>
            </a:p>
          </p:txBody>
        </p:sp>
      </p:grpSp>
      <p:sp>
        <p:nvSpPr>
          <p:cNvPr id="10" name="9 CuadroTexto"/>
          <p:cNvSpPr txBox="1"/>
          <p:nvPr/>
        </p:nvSpPr>
        <p:spPr>
          <a:xfrm>
            <a:off x="7567874" y="2276872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>
                <a:latin typeface="Century Gothic" pitchFamily="34" charset="0"/>
              </a:rPr>
              <a:t>70,1</a:t>
            </a:r>
            <a:endParaRPr lang="es-ES" sz="1400" dirty="0">
              <a:latin typeface="Century Gothic" pitchFamily="34" charset="0"/>
            </a:endParaRPr>
          </a:p>
        </p:txBody>
      </p:sp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160" y="4507669"/>
            <a:ext cx="2373264" cy="99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CuadroTexto"/>
          <p:cNvSpPr txBox="1"/>
          <p:nvPr/>
        </p:nvSpPr>
        <p:spPr>
          <a:xfrm rot="21088447">
            <a:off x="6552089" y="5081157"/>
            <a:ext cx="2173993" cy="4639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1200" dirty="0">
                <a:latin typeface="Calibri"/>
                <a:ea typeface="Calibri"/>
                <a:cs typeface="Times New Roman"/>
              </a:rPr>
              <a:t>Jefe de Activos Fijos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s-ES" sz="900" dirty="0">
                <a:latin typeface="Calibri"/>
                <a:ea typeface="Calibri"/>
                <a:cs typeface="Times New Roman"/>
              </a:rPr>
              <a:t>GOBIERNO AUTÓNOMO DPTAL. DE </a:t>
            </a:r>
            <a:r>
              <a:rPr lang="es-ES" sz="900" dirty="0" smtClean="0">
                <a:latin typeface="Calibri"/>
                <a:ea typeface="Calibri"/>
                <a:cs typeface="Times New Roman"/>
              </a:rPr>
              <a:t>TARIJA</a:t>
            </a:r>
            <a:endParaRPr lang="es-ES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22" y="1196752"/>
            <a:ext cx="2733446" cy="38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22" y="1207785"/>
            <a:ext cx="2733446" cy="38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18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EVALUACIÓN DEL DESEMPEÑO\EVALUACION DEL DESEMPEÑO 2016\presentación\fol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0735"/>
            <a:ext cx="8784976" cy="653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39552" y="1282690"/>
            <a:ext cx="806489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/>
              <a:t>DOCUMENTO N° </a:t>
            </a:r>
            <a:r>
              <a:rPr lang="es-ES" sz="1850" b="1" dirty="0" smtClean="0"/>
              <a:t>1 </a:t>
            </a:r>
            <a:r>
              <a:rPr lang="es-ES" sz="1850" dirty="0" smtClean="0"/>
              <a:t>- PLAN </a:t>
            </a:r>
            <a:r>
              <a:rPr lang="es-ES" sz="1850" dirty="0"/>
              <a:t>OPERATIVO ANUAL INDIVIDUAL POAI </a:t>
            </a:r>
            <a:r>
              <a:rPr lang="es-ES" sz="1850" dirty="0" smtClean="0"/>
              <a:t>– </a:t>
            </a:r>
            <a:r>
              <a:rPr lang="es-ES" sz="1850" dirty="0" smtClean="0"/>
              <a:t>2022</a:t>
            </a:r>
            <a:endParaRPr lang="es-ES" sz="1850" dirty="0"/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2 </a:t>
            </a:r>
            <a:r>
              <a:rPr lang="es-ES" sz="1850" dirty="0" smtClean="0"/>
              <a:t>- CIRCULAR Y RESOLUCIÓN ADMINISTRATIVA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3 </a:t>
            </a:r>
            <a:r>
              <a:rPr lang="es-ES" sz="1850" dirty="0" smtClean="0"/>
              <a:t>- MEMORÁNDUMS </a:t>
            </a:r>
            <a:r>
              <a:rPr lang="es-ES" sz="1850" dirty="0"/>
              <a:t>DE DESIGNACIÓN DE PRESIDENTE, SECRETARIO Y </a:t>
            </a:r>
            <a:r>
              <a:rPr lang="es-ES" sz="1850" dirty="0" smtClean="0"/>
              <a:t>VOCAL</a:t>
            </a:r>
          </a:p>
          <a:p>
            <a:pPr lvl="0"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4 </a:t>
            </a:r>
            <a:r>
              <a:rPr lang="es-ES" sz="1850" dirty="0" smtClean="0"/>
              <a:t>- ACTA </a:t>
            </a:r>
            <a:r>
              <a:rPr lang="es-ES" sz="1850" dirty="0"/>
              <a:t>DE CONFORMACIÓN DEL </a:t>
            </a:r>
            <a:r>
              <a:rPr lang="es-ES" sz="1850" dirty="0" smtClean="0"/>
              <a:t>COMITÉ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5 </a:t>
            </a:r>
            <a:r>
              <a:rPr lang="es-ES" sz="1850" dirty="0" smtClean="0"/>
              <a:t>- SOLICITUD </a:t>
            </a:r>
            <a:r>
              <a:rPr lang="es-ES" sz="1850" dirty="0"/>
              <a:t>DE PRESENTACIÓN DE INFORME DE </a:t>
            </a:r>
            <a:r>
              <a:rPr lang="es-ES" sz="1850" dirty="0" smtClean="0"/>
              <a:t>ACTIVIDADES (FORM. SAP-17/6)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N° 6 </a:t>
            </a:r>
            <a:r>
              <a:rPr lang="es-ES" sz="1850" dirty="0" smtClean="0"/>
              <a:t>- INFORME DE ACTIVIDADES (FORM. SAP-18)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N° 7 </a:t>
            </a:r>
            <a:r>
              <a:rPr lang="es-ES" sz="1850" dirty="0" smtClean="0"/>
              <a:t>- FORMULARIO DE EJECUCIÓN DEL POAI (FORM. SAP-18/1)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8 </a:t>
            </a:r>
            <a:r>
              <a:rPr lang="es-ES" sz="1850" dirty="0" smtClean="0"/>
              <a:t>- FORMULARIO </a:t>
            </a:r>
            <a:r>
              <a:rPr lang="es-ES" sz="1850" dirty="0"/>
              <a:t>DE EVALUACIÓN DEL </a:t>
            </a:r>
            <a:r>
              <a:rPr lang="es-ES" sz="1850" dirty="0" smtClean="0"/>
              <a:t>DESEMPEÑO (Formulario SAP-19 (A, B, C, según corresponda))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9 </a:t>
            </a:r>
            <a:r>
              <a:rPr lang="es-ES" sz="1850" dirty="0" smtClean="0"/>
              <a:t>- INFORME </a:t>
            </a:r>
            <a:r>
              <a:rPr lang="es-ES" sz="1850" dirty="0"/>
              <a:t>DE EVALUACIÓN DEL DESEMPEÑO (FORM. SAP-20)</a:t>
            </a:r>
          </a:p>
          <a:p>
            <a:pPr algn="just">
              <a:spcBef>
                <a:spcPts val="500"/>
              </a:spcBef>
              <a:spcAft>
                <a:spcPts val="500"/>
              </a:spcAft>
            </a:pPr>
            <a:r>
              <a:rPr lang="es-ES" sz="1850" b="1" dirty="0" smtClean="0"/>
              <a:t>DOCUMENTO </a:t>
            </a:r>
            <a:r>
              <a:rPr lang="es-ES" sz="1850" b="1" dirty="0"/>
              <a:t>N° </a:t>
            </a:r>
            <a:r>
              <a:rPr lang="es-ES" sz="1850" b="1" dirty="0" smtClean="0"/>
              <a:t>10 </a:t>
            </a:r>
            <a:r>
              <a:rPr lang="es-ES" sz="1850" dirty="0" smtClean="0"/>
              <a:t>- MEMORÁNDUM </a:t>
            </a:r>
            <a:r>
              <a:rPr lang="es-ES" sz="1850" dirty="0"/>
              <a:t>DE RESULTADO DE EVALUACIÓN DEL DESEMPEÑO (FORM. SAP-21</a:t>
            </a:r>
            <a:r>
              <a:rPr lang="es-ES" sz="1850" dirty="0" smtClean="0"/>
              <a:t>) (A SER AÑADIDO POR LA DIRECCIÓN DE RR.HH.)</a:t>
            </a:r>
            <a:endParaRPr lang="es-ES" sz="1850" dirty="0"/>
          </a:p>
        </p:txBody>
      </p:sp>
      <p:sp>
        <p:nvSpPr>
          <p:cNvPr id="5" name="3 Título"/>
          <p:cNvSpPr txBox="1">
            <a:spLocks/>
          </p:cNvSpPr>
          <p:nvPr/>
        </p:nvSpPr>
        <p:spPr>
          <a:xfrm>
            <a:off x="5580112" y="188640"/>
            <a:ext cx="3384376" cy="4819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Las Carpetas</a:t>
            </a:r>
            <a:endParaRPr lang="es-ES" b="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58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50780" y="2132856"/>
            <a:ext cx="7344816" cy="2448272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S" dirty="0">
              <a:latin typeface="AR DARLING" pitchFamily="2" charset="0"/>
            </a:endParaRPr>
          </a:p>
          <a:p>
            <a:pPr algn="ctr"/>
            <a:r>
              <a:rPr lang="es-ES" sz="7200" b="1" dirty="0" smtClean="0">
                <a:solidFill>
                  <a:srgbClr val="FF0000"/>
                </a:solidFill>
                <a:latin typeface="+mn-lt"/>
              </a:rPr>
              <a:t>EN RESUMEN…</a:t>
            </a:r>
          </a:p>
          <a:p>
            <a:pPr algn="ctr"/>
            <a:endParaRPr lang="es-ES" sz="6000" dirty="0" smtClean="0">
              <a:latin typeface="AR DARLING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2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Llamada de flecha a la derecha"/>
          <p:cNvSpPr/>
          <p:nvPr/>
        </p:nvSpPr>
        <p:spPr>
          <a:xfrm>
            <a:off x="251520" y="260648"/>
            <a:ext cx="4320480" cy="1584176"/>
          </a:xfrm>
          <a:prstGeom prst="rightArrowCallout">
            <a:avLst>
              <a:gd name="adj1" fmla="val 43591"/>
              <a:gd name="adj2" fmla="val 33218"/>
              <a:gd name="adj3" fmla="val 24800"/>
              <a:gd name="adj4" fmla="val 8958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 vocal solicita informe de actividades</a:t>
            </a:r>
          </a:p>
          <a:p>
            <a:pPr algn="ctr"/>
            <a:r>
              <a:rPr lang="es-ES" sz="2800" b="1" dirty="0"/>
              <a:t>Máx. </a:t>
            </a:r>
            <a:r>
              <a:rPr lang="es-ES" sz="2800" b="1" dirty="0" smtClean="0"/>
              <a:t>15</a:t>
            </a:r>
            <a:r>
              <a:rPr lang="es-ES" sz="2800" b="1" dirty="0" smtClean="0"/>
              <a:t>/03/22</a:t>
            </a:r>
            <a:endParaRPr lang="es-ES" sz="2800" b="1" dirty="0"/>
          </a:p>
        </p:txBody>
      </p:sp>
      <p:sp>
        <p:nvSpPr>
          <p:cNvPr id="12" name="11 Rectángulo"/>
          <p:cNvSpPr/>
          <p:nvPr/>
        </p:nvSpPr>
        <p:spPr>
          <a:xfrm>
            <a:off x="3563888" y="2494107"/>
            <a:ext cx="5328592" cy="208702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tx1"/>
                </a:solidFill>
              </a:rPr>
              <a:t>El vocal debe llenar los formularios: de Ejecución del POAI </a:t>
            </a:r>
            <a:r>
              <a:rPr lang="es-ES" sz="2600" b="1" dirty="0" smtClean="0">
                <a:solidFill>
                  <a:schemeClr val="tx1"/>
                </a:solidFill>
              </a:rPr>
              <a:t>Máx. </a:t>
            </a:r>
            <a:r>
              <a:rPr lang="es-ES" sz="2600" b="1" dirty="0" smtClean="0">
                <a:solidFill>
                  <a:schemeClr val="tx1"/>
                </a:solidFill>
              </a:rPr>
              <a:t>23</a:t>
            </a:r>
            <a:r>
              <a:rPr lang="es-ES" sz="2600" b="1" dirty="0" smtClean="0">
                <a:solidFill>
                  <a:schemeClr val="tx1"/>
                </a:solidFill>
              </a:rPr>
              <a:t>/03/23</a:t>
            </a:r>
            <a:endParaRPr lang="es-ES" sz="26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800" b="1" dirty="0" smtClean="0">
                <a:solidFill>
                  <a:schemeClr val="tx1"/>
                </a:solidFill>
              </a:rPr>
              <a:t>Y </a:t>
            </a:r>
            <a:r>
              <a:rPr lang="es-ES" sz="2800" b="1" dirty="0">
                <a:solidFill>
                  <a:schemeClr val="tx1"/>
                </a:solidFill>
              </a:rPr>
              <a:t>de Evaluación (FORM. SAP-19)</a:t>
            </a:r>
          </a:p>
          <a:p>
            <a:pPr algn="ctr"/>
            <a:r>
              <a:rPr lang="es-ES" sz="2600" b="1" dirty="0">
                <a:solidFill>
                  <a:schemeClr val="tx1"/>
                </a:solidFill>
              </a:rPr>
              <a:t>Máx. </a:t>
            </a:r>
            <a:r>
              <a:rPr lang="es-ES" sz="2600" b="1" dirty="0" smtClean="0">
                <a:solidFill>
                  <a:schemeClr val="tx1"/>
                </a:solidFill>
              </a:rPr>
              <a:t>24</a:t>
            </a:r>
            <a:r>
              <a:rPr lang="es-ES" sz="2600" b="1" dirty="0" smtClean="0">
                <a:solidFill>
                  <a:schemeClr val="tx1"/>
                </a:solidFill>
              </a:rPr>
              <a:t>/03/23</a:t>
            </a:r>
            <a:endParaRPr lang="es-ES" sz="2600" dirty="0">
              <a:solidFill>
                <a:schemeClr val="tx1"/>
              </a:solidFill>
            </a:endParaRPr>
          </a:p>
        </p:txBody>
      </p:sp>
      <p:sp>
        <p:nvSpPr>
          <p:cNvPr id="14" name="13 Llamada de flecha hacia abajo"/>
          <p:cNvSpPr/>
          <p:nvPr/>
        </p:nvSpPr>
        <p:spPr>
          <a:xfrm>
            <a:off x="251520" y="2494107"/>
            <a:ext cx="2664296" cy="2220739"/>
          </a:xfrm>
          <a:prstGeom prst="downArrowCallout">
            <a:avLst>
              <a:gd name="adj1" fmla="val 37009"/>
              <a:gd name="adj2" fmla="val 28431"/>
              <a:gd name="adj3" fmla="val 18521"/>
              <a:gd name="adj4" fmla="val 7890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Elaboración del Informe de Evaluación </a:t>
            </a:r>
            <a:endParaRPr lang="es-ES" sz="2800" b="1" dirty="0" smtClean="0"/>
          </a:p>
          <a:p>
            <a:pPr algn="ctr"/>
            <a:r>
              <a:rPr lang="es-ES" sz="2800" b="1" dirty="0" smtClean="0"/>
              <a:t>Máx</a:t>
            </a:r>
            <a:r>
              <a:rPr lang="es-ES" sz="2800" b="1" dirty="0"/>
              <a:t>. </a:t>
            </a:r>
            <a:r>
              <a:rPr lang="es-ES" sz="2800" b="1" dirty="0" smtClean="0"/>
              <a:t>27/03/22</a:t>
            </a:r>
            <a:endParaRPr lang="es-ES" sz="2800" b="1" dirty="0"/>
          </a:p>
        </p:txBody>
      </p:sp>
      <p:sp>
        <p:nvSpPr>
          <p:cNvPr id="15" name="14 Rectángulo"/>
          <p:cNvSpPr/>
          <p:nvPr/>
        </p:nvSpPr>
        <p:spPr>
          <a:xfrm>
            <a:off x="395536" y="5157192"/>
            <a:ext cx="8424936" cy="1152128"/>
          </a:xfrm>
          <a:prstGeom prst="rect">
            <a:avLst/>
          </a:prstGeom>
          <a:solidFill>
            <a:srgbClr val="9C03F1"/>
          </a:solidFill>
          <a:ln>
            <a:solidFill>
              <a:srgbClr val="9C03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ARMADO DE CARPETAS</a:t>
            </a:r>
          </a:p>
          <a:p>
            <a:pPr algn="ctr"/>
            <a:r>
              <a:rPr lang="es-ES" sz="2800" b="1" dirty="0" smtClean="0"/>
              <a:t>Máx. </a:t>
            </a:r>
            <a:r>
              <a:rPr lang="es-ES" sz="2800" b="1" dirty="0" smtClean="0"/>
              <a:t>29/03/23</a:t>
            </a:r>
            <a:endParaRPr lang="es-ES" sz="2800" b="1" dirty="0"/>
          </a:p>
        </p:txBody>
      </p:sp>
      <p:sp>
        <p:nvSpPr>
          <p:cNvPr id="16" name="15 Flecha izquierda"/>
          <p:cNvSpPr/>
          <p:nvPr/>
        </p:nvSpPr>
        <p:spPr>
          <a:xfrm rot="16200000">
            <a:off x="6513853" y="1479244"/>
            <a:ext cx="580790" cy="1167936"/>
          </a:xfrm>
          <a:prstGeom prst="leftArrow">
            <a:avLst>
              <a:gd name="adj1" fmla="val 61213"/>
              <a:gd name="adj2" fmla="val 76231"/>
            </a:avLst>
          </a:prstGeom>
          <a:solidFill>
            <a:srgbClr val="FD6917"/>
          </a:solidFill>
          <a:ln>
            <a:solidFill>
              <a:srgbClr val="FD6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Rectángulo"/>
          <p:cNvSpPr/>
          <p:nvPr/>
        </p:nvSpPr>
        <p:spPr>
          <a:xfrm>
            <a:off x="4716016" y="260648"/>
            <a:ext cx="4176464" cy="1589484"/>
          </a:xfrm>
          <a:prstGeom prst="rect">
            <a:avLst/>
          </a:prstGeom>
          <a:solidFill>
            <a:srgbClr val="FD6917"/>
          </a:solidFill>
          <a:ln>
            <a:solidFill>
              <a:srgbClr val="FD69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/>
              <a:t>El </a:t>
            </a:r>
            <a:r>
              <a:rPr lang="es-ES" sz="2800" b="1" dirty="0" smtClean="0"/>
              <a:t>evaluado presentará </a:t>
            </a:r>
            <a:r>
              <a:rPr lang="es-ES" sz="2800" b="1" dirty="0"/>
              <a:t>el </a:t>
            </a:r>
            <a:r>
              <a:rPr lang="es-ES" sz="2800" b="1" dirty="0" smtClean="0"/>
              <a:t>informe </a:t>
            </a:r>
            <a:r>
              <a:rPr lang="es-ES" sz="2800" b="1" dirty="0"/>
              <a:t>de actividades</a:t>
            </a:r>
          </a:p>
          <a:p>
            <a:pPr algn="ctr"/>
            <a:r>
              <a:rPr lang="es-ES" sz="2800" b="1" dirty="0"/>
              <a:t>Máx. </a:t>
            </a:r>
            <a:r>
              <a:rPr lang="es-ES" sz="2800" b="1" dirty="0" smtClean="0"/>
              <a:t>22</a:t>
            </a:r>
            <a:r>
              <a:rPr lang="es-ES" sz="2800" b="1" dirty="0" smtClean="0"/>
              <a:t>/03/23</a:t>
            </a:r>
            <a:endParaRPr lang="es-ES" sz="2800" b="1" dirty="0"/>
          </a:p>
        </p:txBody>
      </p:sp>
      <p:sp>
        <p:nvSpPr>
          <p:cNvPr id="11" name="10 Flecha izquierda"/>
          <p:cNvSpPr/>
          <p:nvPr/>
        </p:nvSpPr>
        <p:spPr>
          <a:xfrm>
            <a:off x="3055106" y="2924944"/>
            <a:ext cx="580790" cy="1167936"/>
          </a:xfrm>
          <a:prstGeom prst="leftArrow">
            <a:avLst>
              <a:gd name="adj1" fmla="val 61213"/>
              <a:gd name="adj2" fmla="val 7623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6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611560" y="1001634"/>
            <a:ext cx="7776864" cy="18722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800" b="1" dirty="0" smtClean="0">
                <a:solidFill>
                  <a:srgbClr val="FF0000"/>
                </a:solidFill>
                <a:latin typeface="+mn-lt"/>
              </a:rPr>
              <a:t>LA PRESENTACIÓN DE LA CARPETA A LA DIRECCIÓN DE RECURSOS HUMANOS </a:t>
            </a:r>
          </a:p>
          <a:p>
            <a:pPr algn="ctr"/>
            <a:r>
              <a:rPr lang="es-ES" sz="4800" b="1" dirty="0" smtClean="0">
                <a:solidFill>
                  <a:srgbClr val="FF0000"/>
                </a:solidFill>
                <a:latin typeface="+mn-lt"/>
              </a:rPr>
              <a:t>ES HASTA el:</a:t>
            </a:r>
            <a:endParaRPr lang="es-ES" sz="4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3 Título"/>
          <p:cNvSpPr txBox="1">
            <a:spLocks/>
          </p:cNvSpPr>
          <p:nvPr/>
        </p:nvSpPr>
        <p:spPr>
          <a:xfrm>
            <a:off x="899592" y="3910547"/>
            <a:ext cx="864096" cy="720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>
                <a:latin typeface="AR DARLING" pitchFamily="2" charset="0"/>
              </a:rPr>
              <a:t>EL</a:t>
            </a:r>
            <a:endParaRPr lang="es-ES" dirty="0">
              <a:latin typeface="AR DARLING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282932" y="4171727"/>
            <a:ext cx="6601436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 smtClean="0">
                <a:solidFill>
                  <a:srgbClr val="FF0000"/>
                </a:solidFill>
              </a:rPr>
              <a:t>30</a:t>
            </a:r>
            <a:r>
              <a:rPr lang="es-ES" sz="4400" b="1" dirty="0" smtClean="0">
                <a:solidFill>
                  <a:srgbClr val="FF0000"/>
                </a:solidFill>
              </a:rPr>
              <a:t> </a:t>
            </a:r>
            <a:r>
              <a:rPr lang="es-ES" sz="4400" b="1" dirty="0" smtClean="0">
                <a:solidFill>
                  <a:srgbClr val="FF0000"/>
                </a:solidFill>
              </a:rPr>
              <a:t>DE </a:t>
            </a:r>
            <a:r>
              <a:rPr lang="es-ES" sz="4400" b="1" dirty="0" smtClean="0">
                <a:solidFill>
                  <a:srgbClr val="FF0000"/>
                </a:solidFill>
              </a:rPr>
              <a:t>MARZO </a:t>
            </a:r>
            <a:r>
              <a:rPr lang="es-ES" sz="4400" b="1" dirty="0" smtClean="0">
                <a:solidFill>
                  <a:srgbClr val="FF0000"/>
                </a:solidFill>
              </a:rPr>
              <a:t>DEL </a:t>
            </a:r>
            <a:r>
              <a:rPr lang="es-ES" sz="4400" b="1" dirty="0" smtClean="0">
                <a:solidFill>
                  <a:srgbClr val="FF0000"/>
                </a:solidFill>
              </a:rPr>
              <a:t>2023</a:t>
            </a:r>
            <a:endParaRPr lang="es-ES" sz="4400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51401" y="5838363"/>
            <a:ext cx="8641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 smtClean="0"/>
              <a:t>*En caso de no cumplir con los plazos establecidos en el Cronograma de Evaluación del Desempeño aprobado mediante Resolución Administrativa N° </a:t>
            </a:r>
            <a:r>
              <a:rPr lang="es-ES" sz="1600" dirty="0" smtClean="0"/>
              <a:t>470</a:t>
            </a:r>
            <a:r>
              <a:rPr lang="es-ES" sz="1600" dirty="0" smtClean="0"/>
              <a:t>/2022, </a:t>
            </a:r>
            <a:r>
              <a:rPr lang="es-ES" sz="1600" dirty="0" smtClean="0"/>
              <a:t>será acreedor de un memorándum de llamada de atención.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51285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74435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s-ES" sz="4400" b="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Consideraciones Generales</a:t>
            </a:r>
            <a:endParaRPr lang="es-ES" sz="4400" b="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902782"/>
              </p:ext>
            </p:extLst>
          </p:nvPr>
        </p:nvGraphicFramePr>
        <p:xfrm>
          <a:off x="899592" y="1412776"/>
          <a:ext cx="734543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846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520572447"/>
              </p:ext>
            </p:extLst>
          </p:nvPr>
        </p:nvGraphicFramePr>
        <p:xfrm>
          <a:off x="1387628" y="1700808"/>
          <a:ext cx="633670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3 Título"/>
          <p:cNvSpPr txBox="1">
            <a:spLocks/>
          </p:cNvSpPr>
          <p:nvPr/>
        </p:nvSpPr>
        <p:spPr>
          <a:xfrm>
            <a:off x="1043608" y="476672"/>
            <a:ext cx="7024744" cy="744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cap="none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</a:rPr>
              <a:t>Comité de Evaluación</a:t>
            </a:r>
            <a:endParaRPr lang="es-ES" sz="4400" cap="none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33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98539" y="2852936"/>
            <a:ext cx="6522042" cy="2400657"/>
          </a:xfrm>
          <a:prstGeom prst="rect">
            <a:avLst/>
          </a:prstGeom>
          <a:solidFill>
            <a:schemeClr val="tx2"/>
          </a:solidFill>
          <a:ln w="571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ES" sz="2400" dirty="0" smtClean="0"/>
          </a:p>
          <a:p>
            <a:pPr algn="ctr"/>
            <a:r>
              <a:rPr lang="es-ES" sz="4000" b="1" dirty="0" smtClean="0"/>
              <a:t>Solicitud </a:t>
            </a:r>
            <a:r>
              <a:rPr lang="es-ES" sz="4000" b="1" dirty="0"/>
              <a:t>de </a:t>
            </a:r>
            <a:r>
              <a:rPr lang="es-ES" sz="4000" b="1" dirty="0" smtClean="0"/>
              <a:t>Informe </a:t>
            </a:r>
            <a:r>
              <a:rPr lang="es-ES" sz="4000" b="1" dirty="0"/>
              <a:t>de Actividades a Evaluados </a:t>
            </a:r>
            <a:endParaRPr lang="es-ES" sz="4000" b="1" dirty="0" smtClean="0"/>
          </a:p>
          <a:p>
            <a:pPr algn="ctr"/>
            <a:r>
              <a:rPr lang="es-ES" sz="2800" b="1" dirty="0" smtClean="0"/>
              <a:t>(</a:t>
            </a:r>
            <a:r>
              <a:rPr lang="es-ES" sz="2800" b="1" dirty="0"/>
              <a:t>FORM. SAP-17/6</a:t>
            </a:r>
            <a:r>
              <a:rPr lang="es-ES" sz="2800" b="1" dirty="0" smtClean="0"/>
              <a:t>).</a:t>
            </a:r>
          </a:p>
          <a:p>
            <a:endParaRPr lang="es-ES" dirty="0"/>
          </a:p>
        </p:txBody>
      </p:sp>
      <p:sp>
        <p:nvSpPr>
          <p:cNvPr id="6" name="2 Marcador de texto"/>
          <p:cNvSpPr txBox="1">
            <a:spLocks/>
          </p:cNvSpPr>
          <p:nvPr/>
        </p:nvSpPr>
        <p:spPr>
          <a:xfrm>
            <a:off x="514672" y="548680"/>
            <a:ext cx="8089776" cy="684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s-ES" sz="4400" spc="50" dirty="0" smtClean="0">
                <a:ln w="1333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a typeface="+mj-ea"/>
                <a:cs typeface="+mj-cs"/>
              </a:rPr>
              <a:t>Vocal Evaluador</a:t>
            </a:r>
            <a:endParaRPr lang="es-ES" sz="4400" spc="50" dirty="0">
              <a:ln w="1333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a typeface="+mj-ea"/>
              <a:cs typeface="+mj-cs"/>
            </a:endParaRPr>
          </a:p>
        </p:txBody>
      </p:sp>
      <p:pic>
        <p:nvPicPr>
          <p:cNvPr id="3" name="Picture 3" descr="I:\EVALUACIÓN DEL DESEMPEÑO\EVALUACIÓN DEL DESEMPEÑO 2018\PROGRAMA\Capacitación\comenz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940" y="1556792"/>
            <a:ext cx="43053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05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259632" y="260648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 smtClean="0">
                <a:latin typeface="AR DARLING" pitchFamily="2" charset="0"/>
              </a:rPr>
              <a:t>FORMULARIOS</a:t>
            </a:r>
            <a:endParaRPr lang="es-ES" dirty="0">
              <a:latin typeface="AR DARLING" pitchFamily="2" charset="0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657373" y="260647"/>
            <a:ext cx="7803059" cy="6332553"/>
            <a:chOff x="657373" y="260647"/>
            <a:chExt cx="7803059" cy="633255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289" y="260647"/>
              <a:ext cx="7265087" cy="6332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2 CuadroTexto"/>
            <p:cNvSpPr txBox="1"/>
            <p:nvPr/>
          </p:nvSpPr>
          <p:spPr>
            <a:xfrm>
              <a:off x="1846419" y="2060848"/>
              <a:ext cx="106471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300" dirty="0" smtClean="0">
                  <a:latin typeface="Century Gothic" pitchFamily="34" charset="0"/>
                </a:rPr>
                <a:t>Juan Pérez</a:t>
              </a:r>
              <a:endParaRPr lang="es-ES" sz="13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657373" y="4221088"/>
              <a:ext cx="197041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GOB/RR.HH/C/037/2020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1115616" y="4437112"/>
              <a:ext cx="84670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151/2020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1074280" y="5096217"/>
              <a:ext cx="2201576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300" dirty="0" smtClean="0">
                  <a:latin typeface="Century Gothic" pitchFamily="34" charset="0"/>
                </a:rPr>
                <a:t>de Activos Fijos</a:t>
              </a:r>
              <a:endParaRPr lang="es-ES" sz="1300" dirty="0">
                <a:latin typeface="Century Gothic" pitchFamily="34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1962323" y="5641503"/>
              <a:ext cx="59345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400" dirty="0" smtClean="0">
                  <a:latin typeface="Century Gothic" pitchFamily="34" charset="0"/>
                </a:rPr>
                <a:t>2022</a:t>
              </a:r>
              <a:endParaRPr lang="es-ES" sz="1400" dirty="0">
                <a:latin typeface="Century Gothic" pitchFamily="34" charset="0"/>
              </a:endParaRPr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6574979" y="1052736"/>
              <a:ext cx="1885453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300" dirty="0" smtClean="0">
                  <a:latin typeface="Century Gothic" pitchFamily="34" charset="0"/>
                </a:rPr>
                <a:t>04 de enero del 2021</a:t>
              </a:r>
              <a:endParaRPr lang="es-ES" sz="1300" dirty="0">
                <a:latin typeface="Century Gothic" pitchFamily="34" charset="0"/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6295930" y="5661248"/>
              <a:ext cx="2164502" cy="2846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50" dirty="0">
                  <a:latin typeface="Century Gothic" pitchFamily="34" charset="0"/>
                </a:rPr>
                <a:t>e</a:t>
              </a:r>
              <a:r>
                <a:rPr lang="es-ES" sz="1250" dirty="0" smtClean="0">
                  <a:latin typeface="Century Gothic" pitchFamily="34" charset="0"/>
                </a:rPr>
                <a:t>l mismo que deberá ser </a:t>
              </a:r>
              <a:endParaRPr lang="es-ES" sz="1250" dirty="0">
                <a:latin typeface="Century Gothic" pitchFamily="34" charset="0"/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1052200" y="5877272"/>
              <a:ext cx="3447792" cy="2846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50" dirty="0">
                  <a:latin typeface="Century Gothic" pitchFamily="34" charset="0"/>
                </a:rPr>
                <a:t>p</a:t>
              </a:r>
              <a:r>
                <a:rPr lang="es-ES" sz="1250" dirty="0" smtClean="0">
                  <a:latin typeface="Century Gothic" pitchFamily="34" charset="0"/>
                </a:rPr>
                <a:t>resentado hasta el día martes </a:t>
              </a:r>
              <a:r>
                <a:rPr lang="es-ES" sz="1250" dirty="0" smtClean="0">
                  <a:latin typeface="Century Gothic" pitchFamily="34" charset="0"/>
                </a:rPr>
                <a:t>15/03/23.</a:t>
              </a:r>
              <a:endParaRPr lang="es-ES" sz="1250" dirty="0">
                <a:latin typeface="Century Gothic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76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251520" y="1628800"/>
            <a:ext cx="8664437" cy="4061835"/>
            <a:chOff x="251520" y="1628800"/>
            <a:chExt cx="8664437" cy="406183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628800"/>
              <a:ext cx="8664437" cy="3764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2 CuadroTexto"/>
            <p:cNvSpPr txBox="1"/>
            <p:nvPr/>
          </p:nvSpPr>
          <p:spPr>
            <a:xfrm>
              <a:off x="1871680" y="2159278"/>
              <a:ext cx="997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Juan Pérez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3840837" y="2159278"/>
              <a:ext cx="70243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Sereno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2024080" y="2375302"/>
              <a:ext cx="384111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latin typeface="Century Gothic" pitchFamily="34" charset="0"/>
                </a:rPr>
                <a:t>Activos Fijos – Dirección </a:t>
              </a:r>
              <a:r>
                <a:rPr lang="es-ES" sz="1200" dirty="0" err="1" smtClean="0">
                  <a:latin typeface="Century Gothic" pitchFamily="34" charset="0"/>
                </a:rPr>
                <a:t>Dptal</a:t>
              </a:r>
              <a:r>
                <a:rPr lang="es-ES" sz="1200" dirty="0" smtClean="0">
                  <a:latin typeface="Century Gothic" pitchFamily="34" charset="0"/>
                </a:rPr>
                <a:t>. de Administración</a:t>
              </a:r>
              <a:endParaRPr lang="es-ES" sz="1200" dirty="0">
                <a:latin typeface="Century Gothic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15081" y="5085184"/>
              <a:ext cx="16642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>
                  <a:latin typeface="Century Gothic" pitchFamily="34" charset="0"/>
                </a:rPr>
                <a:t>8</a:t>
              </a:r>
              <a:r>
                <a:rPr lang="es-ES" sz="1200" dirty="0" smtClean="0">
                  <a:latin typeface="Century Gothic" pitchFamily="34" charset="0"/>
                </a:rPr>
                <a:t> de enero del 2021</a:t>
              </a:r>
              <a:endParaRPr lang="es-ES" sz="1200" dirty="0">
                <a:latin typeface="Century Gothic" pitchFamily="34" charset="0"/>
              </a:endParaRPr>
            </a:p>
          </p:txBody>
        </p:sp>
        <p:pic>
          <p:nvPicPr>
            <p:cNvPr id="5126" name="Picture 6" descr="Resultado de imagen para firma sin fond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6240" y="4942344"/>
              <a:ext cx="1278244" cy="547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8 CuadroTexto"/>
            <p:cNvSpPr txBox="1"/>
            <p:nvPr/>
          </p:nvSpPr>
          <p:spPr>
            <a:xfrm>
              <a:off x="6176240" y="5429025"/>
              <a:ext cx="102784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>
                  <a:latin typeface="Lucida Calligraphy" pitchFamily="66" charset="0"/>
                </a:rPr>
                <a:t>Juan Pérez</a:t>
              </a:r>
              <a:endParaRPr lang="es-ES" sz="1100" dirty="0">
                <a:latin typeface="Lucida Calligraphy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5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1547664" y="198757"/>
            <a:ext cx="6192688" cy="6470603"/>
            <a:chOff x="1259632" y="692696"/>
            <a:chExt cx="6192688" cy="661463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692696"/>
              <a:ext cx="6192688" cy="6614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Rectángulo"/>
            <p:cNvSpPr/>
            <p:nvPr/>
          </p:nvSpPr>
          <p:spPr>
            <a:xfrm>
              <a:off x="1403649" y="5517232"/>
              <a:ext cx="3024336" cy="3132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" name="3 Conector recto"/>
            <p:cNvCxnSpPr/>
            <p:nvPr/>
          </p:nvCxnSpPr>
          <p:spPr>
            <a:xfrm>
              <a:off x="1331640" y="5805264"/>
              <a:ext cx="338437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14 CuadroTexto"/>
          <p:cNvSpPr txBox="1"/>
          <p:nvPr/>
        </p:nvSpPr>
        <p:spPr>
          <a:xfrm>
            <a:off x="3102756" y="3789040"/>
            <a:ext cx="6771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90"/>
              </a:spcBef>
              <a:spcAft>
                <a:spcPts val="90"/>
              </a:spcAft>
            </a:pPr>
            <a:r>
              <a:rPr lang="es-ES" sz="1200" dirty="0">
                <a:latin typeface="Century Gothic" pitchFamily="34" charset="0"/>
              </a:rPr>
              <a:t>3</a:t>
            </a:r>
            <a:r>
              <a:rPr lang="es-ES" sz="12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50"/>
              </a:spcBef>
              <a:spcAft>
                <a:spcPts val="50"/>
              </a:spcAft>
            </a:pPr>
            <a:r>
              <a:rPr lang="es-ES" sz="1100" dirty="0">
                <a:latin typeface="Century Gothic" pitchFamily="34" charset="0"/>
              </a:rPr>
              <a:t>3</a:t>
            </a:r>
            <a:r>
              <a:rPr lang="es-ES" sz="11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25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10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5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3918980" y="1007150"/>
            <a:ext cx="35333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Activos Fijos – Dirección </a:t>
            </a:r>
            <a:r>
              <a:rPr lang="es-ES" sz="1100" dirty="0" err="1" smtClean="0">
                <a:latin typeface="Century Gothic" pitchFamily="34" charset="0"/>
              </a:rPr>
              <a:t>Dptal</a:t>
            </a:r>
            <a:r>
              <a:rPr lang="es-ES" sz="1100" dirty="0" smtClean="0">
                <a:latin typeface="Century Gothic" pitchFamily="34" charset="0"/>
              </a:rPr>
              <a:t>. de Administración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998675" y="1367190"/>
            <a:ext cx="925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Juan Pérez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630747" y="1542328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Técnico III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084168" y="1550784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14</a:t>
            </a:r>
            <a:endParaRPr lang="es-ES" sz="1100" dirty="0">
              <a:latin typeface="Century Gothic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868144" y="3789040"/>
            <a:ext cx="6771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90"/>
              </a:spcBef>
              <a:spcAft>
                <a:spcPts val="90"/>
              </a:spcAft>
            </a:pPr>
            <a:r>
              <a:rPr lang="es-ES" sz="1200" dirty="0">
                <a:latin typeface="Century Gothic" pitchFamily="34" charset="0"/>
              </a:rPr>
              <a:t>2</a:t>
            </a:r>
            <a:r>
              <a:rPr lang="es-ES" sz="12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50"/>
              </a:spcBef>
              <a:spcAft>
                <a:spcPts val="50"/>
              </a:spcAft>
            </a:pPr>
            <a:r>
              <a:rPr lang="es-ES" sz="1100" dirty="0" smtClean="0">
                <a:latin typeface="Century Gothic" pitchFamily="34" charset="0"/>
              </a:rPr>
              <a:t>23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1</a:t>
            </a:r>
            <a:r>
              <a:rPr lang="es-ES" sz="1100" dirty="0" smtClean="0">
                <a:latin typeface="Century Gothic" pitchFamily="34" charset="0"/>
              </a:rPr>
              <a:t>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 smtClean="0">
                <a:latin typeface="Century Gothic" pitchFamily="34" charset="0"/>
              </a:rPr>
              <a:t>10</a:t>
            </a:r>
          </a:p>
          <a:p>
            <a:pPr algn="ctr">
              <a:spcBef>
                <a:spcPts val="20"/>
              </a:spcBef>
              <a:spcAft>
                <a:spcPts val="20"/>
              </a:spcAft>
            </a:pPr>
            <a:r>
              <a:rPr lang="es-ES" sz="1100" dirty="0">
                <a:latin typeface="Century Gothic" pitchFamily="34" charset="0"/>
              </a:rPr>
              <a:t>5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6031916" y="479715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Century Gothic" pitchFamily="34" charset="0"/>
              </a:rPr>
              <a:t>68</a:t>
            </a:r>
            <a:endParaRPr lang="es-ES" sz="1600" b="1" dirty="0">
              <a:latin typeface="Century Gothic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6420941" y="5517232"/>
            <a:ext cx="82266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Century Gothic" pitchFamily="34" charset="0"/>
              </a:rPr>
              <a:t>47,6 %</a:t>
            </a:r>
            <a:endParaRPr lang="es-ES" sz="1600" b="1" dirty="0">
              <a:latin typeface="Century Gothic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123728" y="6381328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>
                <a:latin typeface="Century Gothic" pitchFamily="34" charset="0"/>
              </a:rPr>
              <a:t>13 de enero del 2021</a:t>
            </a:r>
            <a:endParaRPr lang="es-ES" sz="1100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61" y="1079513"/>
            <a:ext cx="3035656" cy="43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68" y="1086018"/>
            <a:ext cx="3035656" cy="4287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68" y="1079513"/>
            <a:ext cx="3035656" cy="428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816" y="1079513"/>
            <a:ext cx="3096345" cy="439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17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  <p:bldP spid="9" grpId="0"/>
      <p:bldP spid="10" grpId="0"/>
      <p:bldP spid="11" grpId="0"/>
      <p:bldP spid="12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1042185" y="476672"/>
            <a:ext cx="7024744" cy="6723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1" dirty="0" smtClean="0">
                <a:solidFill>
                  <a:schemeClr val="accent1"/>
                </a:solidFill>
                <a:latin typeface="AR DARLING" pitchFamily="2" charset="0"/>
              </a:rPr>
              <a:t>FORMULARIO 19</a:t>
            </a:r>
            <a:endParaRPr lang="es-ES" b="1" dirty="0">
              <a:solidFill>
                <a:schemeClr val="accent1"/>
              </a:solidFill>
              <a:latin typeface="AR DARLING" pitchFamily="2" charset="0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40294"/>
              </p:ext>
            </p:extLst>
          </p:nvPr>
        </p:nvGraphicFramePr>
        <p:xfrm>
          <a:off x="1500336" y="1684784"/>
          <a:ext cx="6096000" cy="1600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A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7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</a:t>
                      </a:r>
                      <a:r>
                        <a:rPr lang="es-BO" baseline="0" dirty="0" smtClean="0"/>
                        <a:t> B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8 AL 10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C 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NIVEL 11 AL 15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050795"/>
              </p:ext>
            </p:extLst>
          </p:nvPr>
        </p:nvGraphicFramePr>
        <p:xfrm>
          <a:off x="1506557" y="3845024"/>
          <a:ext cx="6096000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b="1" dirty="0" smtClean="0"/>
                        <a:t>Tipo de Formulario</a:t>
                      </a:r>
                      <a:endParaRPr lang="es-BO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b="1" dirty="0" smtClean="0"/>
                        <a:t>Cantidad de Factores</a:t>
                      </a:r>
                      <a:endParaRPr lang="es-BO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A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17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</a:t>
                      </a:r>
                      <a:r>
                        <a:rPr lang="es-BO" baseline="0" dirty="0" smtClean="0"/>
                        <a:t> B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15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19 – C </a:t>
                      </a:r>
                      <a:endParaRPr lang="es-B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dirty="0" smtClean="0"/>
                        <a:t>13</a:t>
                      </a:r>
                      <a:endParaRPr lang="es-BO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6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90" y="788861"/>
            <a:ext cx="7474934" cy="530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ja">
  <a:themeElements>
    <a:clrScheme name="Personalizado 4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E3001B"/>
      </a:accent1>
      <a:accent2>
        <a:srgbClr val="E3001B"/>
      </a:accent2>
      <a:accent3>
        <a:srgbClr val="E3001B"/>
      </a:accent3>
      <a:accent4>
        <a:srgbClr val="E3001B"/>
      </a:accent4>
      <a:accent5>
        <a:srgbClr val="E3001B"/>
      </a:accent5>
      <a:accent6>
        <a:srgbClr val="E3001B"/>
      </a:accent6>
      <a:hlink>
        <a:srgbClr val="E3001B"/>
      </a:hlink>
      <a:folHlink>
        <a:srgbClr val="E3001B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3429</TotalTime>
  <Words>591</Words>
  <Application>Microsoft Office PowerPoint</Application>
  <PresentationFormat>Presentación en pantalla (4:3)</PresentationFormat>
  <Paragraphs>125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6" baseType="lpstr">
      <vt:lpstr>Aharoni</vt:lpstr>
      <vt:lpstr>AR DARLING</vt:lpstr>
      <vt:lpstr>Arial</vt:lpstr>
      <vt:lpstr>Calibri</vt:lpstr>
      <vt:lpstr>Century Gothic</vt:lpstr>
      <vt:lpstr>Lucida Calligraphy</vt:lpstr>
      <vt:lpstr>Times New Roman</vt:lpstr>
      <vt:lpstr>Tw Cen MT</vt:lpstr>
      <vt:lpstr>Paja</vt:lpstr>
      <vt:lpstr>Evaluación  del Desempeño  Gestión 2022</vt:lpstr>
      <vt:lpstr>Consideraciones Generales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GABETERO</dc:title>
  <dc:creator>romina-morales</dc:creator>
  <cp:lastModifiedBy>RecursosHumanos</cp:lastModifiedBy>
  <cp:revision>194</cp:revision>
  <dcterms:created xsi:type="dcterms:W3CDTF">2015-11-24T23:13:07Z</dcterms:created>
  <dcterms:modified xsi:type="dcterms:W3CDTF">2023-03-10T12:46:02Z</dcterms:modified>
</cp:coreProperties>
</file>